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2" r:id="rId2"/>
    <p:sldMasterId id="2147483654" r:id="rId3"/>
    <p:sldMasterId id="2147483656" r:id="rId4"/>
    <p:sldMasterId id="2147483660" r:id="rId5"/>
    <p:sldMasterId id="2147483664" r:id="rId6"/>
    <p:sldMasterId id="2147484230" r:id="rId7"/>
  </p:sldMasterIdLst>
  <p:notesMasterIdLst>
    <p:notesMasterId r:id="rId44"/>
  </p:notesMasterIdLst>
  <p:sldIdLst>
    <p:sldId id="266" r:id="rId8"/>
    <p:sldId id="526" r:id="rId9"/>
    <p:sldId id="536" r:id="rId10"/>
    <p:sldId id="539" r:id="rId11"/>
    <p:sldId id="513" r:id="rId12"/>
    <p:sldId id="531" r:id="rId13"/>
    <p:sldId id="268" r:id="rId14"/>
    <p:sldId id="269" r:id="rId15"/>
    <p:sldId id="545" r:id="rId16"/>
    <p:sldId id="548" r:id="rId17"/>
    <p:sldId id="512" r:id="rId18"/>
    <p:sldId id="509" r:id="rId19"/>
    <p:sldId id="282" r:id="rId20"/>
    <p:sldId id="283" r:id="rId21"/>
    <p:sldId id="508" r:id="rId22"/>
    <p:sldId id="546" r:id="rId23"/>
    <p:sldId id="547" r:id="rId24"/>
    <p:sldId id="371" r:id="rId25"/>
    <p:sldId id="543" r:id="rId26"/>
    <p:sldId id="537" r:id="rId27"/>
    <p:sldId id="528" r:id="rId28"/>
    <p:sldId id="529" r:id="rId29"/>
    <p:sldId id="514" r:id="rId30"/>
    <p:sldId id="515" r:id="rId31"/>
    <p:sldId id="319" r:id="rId32"/>
    <p:sldId id="533" r:id="rId33"/>
    <p:sldId id="518" r:id="rId34"/>
    <p:sldId id="519" r:id="rId35"/>
    <p:sldId id="520" r:id="rId36"/>
    <p:sldId id="521" r:id="rId37"/>
    <p:sldId id="522" r:id="rId38"/>
    <p:sldId id="523" r:id="rId39"/>
    <p:sldId id="540" r:id="rId40"/>
    <p:sldId id="541" r:id="rId41"/>
    <p:sldId id="542" r:id="rId42"/>
    <p:sldId id="532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3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CC3399"/>
    <a:srgbClr val="FF33CC"/>
    <a:srgbClr val="990033"/>
    <a:srgbClr val="762828"/>
    <a:srgbClr val="0000FF"/>
    <a:srgbClr val="A50021"/>
    <a:srgbClr val="F2A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/>
    <p:restoredTop sz="98294"/>
  </p:normalViewPr>
  <p:slideViewPr>
    <p:cSldViewPr>
      <p:cViewPr varScale="1">
        <p:scale>
          <a:sx n="158" d="100"/>
          <a:sy n="158" d="100"/>
        </p:scale>
        <p:origin x="1776" y="150"/>
      </p:cViewPr>
      <p:guideLst>
        <p:guide orient="horz" pos="2121"/>
        <p:guide pos="300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3D52F7E-BA22-0BDB-B9F3-396CE086CF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E72BDF-3534-039E-5C19-485B98F72C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51FFECC-3376-4911-8A52-AED3EBC9BC2F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C30B694-8D08-99FC-8513-D7538E9A8F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9E9CA06-7E78-1BF4-7D2A-372AD79AD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5921D-7494-2A03-0DF8-80836C2CFF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5AE7F0-3FBF-6420-B98F-D227F199E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A3E33D8-8202-464A-BD32-2B9ABE10047C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9A41F5E7-605F-421D-71FC-40AEB56A4F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8AAD6EE0-E6A9-C420-1EEF-F10A04F722EF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1DA26E04-F3AF-308D-AFF1-921D993CB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15D3AD7-C7F3-4B77-9CDE-08110626EA51}" type="slidenum">
              <a:rPr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6148" name="日期占位符 4">
            <a:extLst>
              <a:ext uri="{FF2B5EF4-FFF2-40B4-BE49-F238E27FC236}">
                <a16:creationId xmlns:a16="http://schemas.microsoft.com/office/drawing/2014/main" id="{419AB686-9D46-D86C-8B60-663116ABCA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</a:ln>
        </p:spPr>
        <p:txBody>
          <a:bodyPr/>
          <a:lstStyle/>
          <a:p>
            <a:pPr>
              <a:defRPr/>
            </a:pPr>
            <a:fld id="{20D41E11-65ED-463F-8394-D7841A84137D}" type="datetime2">
              <a:rPr lang="zh-CN" altLang="en-US">
                <a:latin typeface="Times New Roman" panose="02020603050405020304" pitchFamily="18" charset="0"/>
              </a:rPr>
              <a:pPr>
                <a:defRPr/>
              </a:pPr>
              <a:t>2023年11月12日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4783CFA7-12E4-B713-BEAD-5EAB13FF24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CA3212CE-5F9A-EB1F-5BFC-265FD02C92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5EA3BC7E-EAB4-16CD-576F-59B72D4AB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</a:pPr>
            <a:fld id="{CF206F54-BEE2-46E1-B675-858AC8A1525A}" type="slidenum">
              <a:rPr altLang="en-US" sz="1800">
                <a:solidFill>
                  <a:srgbClr val="000000"/>
                </a:solidFill>
                <a:latin typeface="Arial" panose="020B0604020202020204" pitchFamily="34" charset="0"/>
              </a:rPr>
              <a:pPr algn="l">
                <a:spcBef>
                  <a:spcPct val="0"/>
                </a:spcBef>
              </a:pPr>
              <a:t>4</a:t>
            </a:fld>
            <a:endParaRPr lang="zh-CN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F92FA2-950D-6947-64B2-7E14363A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E5BB5-20BA-41F7-850E-2F412A96FACD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B3C9E6-0844-D5FB-F802-5EB16615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BA07BC-08E3-FED1-DEBD-AA06716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/>
            </a:lvl1pPr>
          </a:lstStyle>
          <a:p>
            <a:pPr>
              <a:defRPr/>
            </a:pPr>
            <a:fld id="{C61CBBF4-0AC3-4A4A-8AA8-706DDE239B04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4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A1144E-9BF1-CCAA-18AD-D7F91F06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DB86E-750B-4508-B732-BDC78DEFE2E8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0482E0-2EB6-613C-8463-CA5FBD04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58C3D-BFD1-C765-140D-2845ECD7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3A0A3F3-2223-4F02-85D3-D190DC13928B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4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4">
            <a:extLst>
              <a:ext uri="{FF2B5EF4-FFF2-40B4-BE49-F238E27FC236}">
                <a16:creationId xmlns:a16="http://schemas.microsoft.com/office/drawing/2014/main" id="{25B50725-25AB-D1BF-0426-E4101C774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4285"/>
          <a:stretch>
            <a:fillRect/>
          </a:stretch>
        </p:blipFill>
        <p:spPr bwMode="auto">
          <a:xfrm>
            <a:off x="-59632" y="4941169"/>
            <a:ext cx="3407487" cy="1976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dministrator\Desktop\院徽.jpg">
            <a:extLst>
              <a:ext uri="{FF2B5EF4-FFF2-40B4-BE49-F238E27FC236}">
                <a16:creationId xmlns:a16="http://schemas.microsoft.com/office/drawing/2014/main" id="{C10B20F7-D3F6-FA89-CF66-717B859BCE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863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Administrator\Desktop\logo.png">
            <a:extLst>
              <a:ext uri="{FF2B5EF4-FFF2-40B4-BE49-F238E27FC236}">
                <a16:creationId xmlns:a16="http://schemas.microsoft.com/office/drawing/2014/main" id="{451A1F6C-160A-9AB5-84D8-4177FD274E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4625"/>
            <a:ext cx="27765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9592" y="2084852"/>
            <a:ext cx="7560840" cy="364840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99592" y="1028734"/>
            <a:ext cx="7560840" cy="960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CB6BB93A-91D6-A33E-F194-E892E380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3E150493-06F6-4697-23C7-28F7DA78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F0BBD36B-625A-E73E-F7DA-E64729A2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99FE6BD-839B-4EBC-AA39-5B8AB0D306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6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F7F1F-2EC8-C064-0210-E8CD94DD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FE1721-4907-46F2-BAE7-B59B4454EE88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64EA7-578C-3E01-755F-8901BF3C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67235-D7A9-49F9-303A-B765E7B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E749D56-D7B5-4BA4-8185-A7D4A7169A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834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7C1D4-CF8C-2BA1-B386-5A55121B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0CDE23-7C35-42A2-81EA-19AE1FF049CA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22B48-866B-CE0C-1009-04361E76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8E79FF-EA73-711D-0DA9-D7E7D13E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3F7FA6-9FC0-4834-8A10-8199651CE4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22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D8B6B-17C9-CB99-DCF8-B7652A41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490858C-0B15-417A-BD65-3B4EA1EBF609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F709F-27B1-1295-D45E-E7A672D4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2AF86-007E-9D20-AB0A-59326ED7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8CFA30-4E1D-45CB-BC21-79810BD62D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62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5BB128-70F1-E0FB-F15B-1A6A8169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6D8528-1ACA-42DD-9FCB-B79840F61451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4D4273-B2DF-0298-A478-E2267730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65BEF1-038F-773E-72CB-51287287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006069E-F21B-471B-88C9-2F0A0D3F3B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6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BDD679-1C40-D9C0-8716-E35AD9EE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DA8F363-3A8B-4CB1-A2A4-21FA6A68DD91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879C13-2F1E-EADD-536A-C0FA1960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DD616-A977-59F0-F4D2-7C94C517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CF592-B55D-4D76-A2A1-3B5055632A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4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91C025-0751-AC17-92E0-AAB19FC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FEC77D-FAC2-4750-A0CB-022B8637F22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127205-F5A3-DD7D-EE7F-FCA49D01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7C1EF1-7915-BBDD-BC9D-C78BB415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EFD73AE-AC1B-4942-BF38-2ECFBDA2AF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997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E5EEB6-2850-965C-C722-FF684F12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95E2103-A1C7-4E19-A870-A4A646B121CB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D9F1C1-F825-88D9-FE47-9545B6D0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617952-1B69-EE64-1CE0-40CB2FB6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2E2873F-7E2C-469F-984C-C34F419CFC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7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2B5057-B75B-E77E-3757-C1F6D0E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BC5B523-E2A8-49BD-98FF-F7F543C98EB0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17A51E-6D60-5D84-FAA2-F54D08E7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B1AA86-4287-5657-C2E1-FEB2D37A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2E10D1F-4EDD-4A46-90D0-393B95F416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1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E1BA44-1124-1EF1-BEBF-CFFAA986D2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619E62-D308-ED16-5F5D-DD97D3F02F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E9E89B-E603-B376-6618-9D73414DCB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8042F8EA-E3CB-491E-980C-6E832883FF78}" type="slidenum">
              <a:rPr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5712998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F2096-B466-5AE8-E219-E8272C28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10DC97C-72F0-4A96-AA2F-A4C2944D1273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04D0E-517B-0600-F4D7-CB0F7B98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1AB78-CD3C-809C-73FF-08558021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8468D66-F7DC-4854-ACC6-70B07A770E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9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47F6B-5FD3-0347-7FDD-C94611BD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A90D17B-B04C-4D2A-B8D1-A081C063F104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FC233F-4241-BDFF-F578-2078314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348CDD-5647-413F-1BE6-BBD79F9D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AB2101D-C0E2-4DB4-947F-4A5AD1C8A6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44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3B677-4BC5-30F4-88C7-89B95059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B1AADF8-3ED9-4CE1-B535-E3322D3DC090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30B5CA-C36C-C127-B92C-FA4155BF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A6C53-877E-8427-5938-0655720D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F918A42-A65A-477D-A83A-2B7402B7E6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2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DBF2B-A111-E46D-466B-B2A239DE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088A-7837-4E72-BE17-F77A89FE181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5F45B-4189-43E5-C001-F94D4ED4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36601-5172-7580-744E-6BE483C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A234DF2-6AAC-4DE6-BF14-786CA0F8B9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628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charset="-122"/>
                <a:ea typeface="幼圆" panose="02010509060101010101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206AC4-6740-D176-D058-5B20BF920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BDAD62-2862-7911-2953-CBF1404F6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86A84-BF34-1043-5F4D-B8CC566D0C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2A392EFC-A6E9-4AEF-B04C-E3CCCF7DAF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469969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CA2F0-7400-D464-CA38-C2E7B111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ED5B50-4565-B058-CCCE-30B17271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645E3E2F-CECA-4D36-A3EA-7AC48C2C418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C9D2826-4E40-4E9E-388F-04D57F4733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221096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AA32D0D-4BE4-07AB-3CC3-AD415565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335ABDF-319C-179A-27E6-DD4728CD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3911A1-71DA-247B-6279-FF58F9D7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234B3310-7D19-48E0-B590-790FA4B3E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57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0807D69-340F-EE00-52DB-2938C8FF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51D34DB-8019-21F3-4613-420B6674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C7C2E6A-1106-A887-F9C0-D21DAD32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pPr>
              <a:defRPr/>
            </a:pPr>
            <a:fld id="{51696E9B-A10C-4947-94AC-6ABA0C6BA2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635651"/>
      </p:ext>
    </p:extLst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4502EB-05B2-6EF0-C5C4-03146686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AC2A0-5F2D-4014-AD14-5366CEABE818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BD96BF-770F-2B76-0349-F9F6B4B4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97D02-2466-9B98-D275-62164808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/>
            </a:lvl1pPr>
          </a:lstStyle>
          <a:p>
            <a:pPr>
              <a:defRPr/>
            </a:pPr>
            <a:fld id="{4D58F6A9-931C-423D-9232-9410851ED99F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3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470C6D-3A2E-A93E-5CB0-FB8ABE7A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B39FC-1AA6-40D9-93BC-DFB615DC5EED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DA801E-C8AD-9610-A4FE-FA08283E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A178C4-5447-FC93-BA32-875B87DA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/>
            </a:lvl1pPr>
          </a:lstStyle>
          <a:p>
            <a:pPr>
              <a:defRPr/>
            </a:pPr>
            <a:fld id="{925A5D2D-AA18-40BF-AD60-0BE5A88035C2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45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98AE87-D355-E25E-E794-4E0054D86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7C234-7ACA-4EDD-BA9D-DDF6D6728F95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138DBA-76BE-1534-718B-724178D4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02A7B-C2C7-ACC7-C989-BDA09838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noProof="1" smtClean="0"/>
            </a:lvl1pPr>
          </a:lstStyle>
          <a:p>
            <a:pPr>
              <a:defRPr/>
            </a:pPr>
            <a:fld id="{7729D7CD-0643-4B88-9791-9887B0E46966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1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3ACCA43-81DE-E58E-6307-52235950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65B3030-AB2E-A4CA-13D9-DAFD1AC3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01D5293-F259-919C-1C36-11B2D07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pPr>
              <a:defRPr/>
            </a:pPr>
            <a:fld id="{BD90A340-779A-4406-90FC-9C14DB90DB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02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4">
            <a:extLst>
              <a:ext uri="{FF2B5EF4-FFF2-40B4-BE49-F238E27FC236}">
                <a16:creationId xmlns:a16="http://schemas.microsoft.com/office/drawing/2014/main" id="{84D1F1B9-785A-0064-5E8E-4184AB4EC5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4285"/>
          <a:stretch>
            <a:fillRect/>
          </a:stretch>
        </p:blipFill>
        <p:spPr bwMode="auto">
          <a:xfrm>
            <a:off x="-59632" y="4941169"/>
            <a:ext cx="3407487" cy="1976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dministrator\Desktop\院徽.jpg">
            <a:extLst>
              <a:ext uri="{FF2B5EF4-FFF2-40B4-BE49-F238E27FC236}">
                <a16:creationId xmlns:a16="http://schemas.microsoft.com/office/drawing/2014/main" id="{ABD5CD46-EE54-5D8F-DA43-C313DAFB7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863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Administrator\Desktop\logo.png">
            <a:extLst>
              <a:ext uri="{FF2B5EF4-FFF2-40B4-BE49-F238E27FC236}">
                <a16:creationId xmlns:a16="http://schemas.microsoft.com/office/drawing/2014/main" id="{4E9AA2EB-42D1-B552-5A8B-3808792A69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4625"/>
            <a:ext cx="27765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9592" y="2084852"/>
            <a:ext cx="7560840" cy="364840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99592" y="1028734"/>
            <a:ext cx="7560840" cy="960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EE28965E-89D4-7DCD-A946-264D56BF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858CD2F5-CE24-0725-A9A8-7B536A32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FCFF91-3811-8C6F-1B21-1D1822F4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13E1C77-41FA-4B34-A827-93AB931141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0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4539B5-A4F4-11F0-E552-81F936A176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2AAF13-9467-8E07-87BF-8FB801CCDE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3C5CFA-A155-B0A7-CBBA-129F0F73E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>
              <a:defRPr/>
            </a:pPr>
            <a:fld id="{CA111E51-2DC4-4E2F-A92C-76781DAC4B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81078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0DFCEB-628D-6F15-DDB3-FBC25ADE1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B07269D-351B-427D-AA29-DE9E6E63FC34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B0BEB-CF75-2CDD-ABD2-2E9A1D394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6A9EC94-AADD-D1CC-C27A-65C126B015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B079D057-0857-F78B-78BD-41F7EE923E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F49C492B-648D-7B73-8E26-8CE790F8DF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67C8C-3771-DC51-1E46-F03D7D84F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154155-0692-441D-B50D-8B807702FDD1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B57C2-F5CA-C095-FDBD-F3A69589F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2052" name="图片 6" descr="院徽正版.jpg">
            <a:extLst>
              <a:ext uri="{FF2B5EF4-FFF2-40B4-BE49-F238E27FC236}">
                <a16:creationId xmlns:a16="http://schemas.microsoft.com/office/drawing/2014/main" id="{70AF18DA-B678-DAA0-872B-D25F35CDD6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27DB101D-CC76-0C54-B58A-AB07B3B4A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2">
            <a:extLst>
              <a:ext uri="{FF2B5EF4-FFF2-40B4-BE49-F238E27FC236}">
                <a16:creationId xmlns:a16="http://schemas.microsoft.com/office/drawing/2014/main" id="{FC4DF93E-601C-4B33-3D50-31F1D86FC2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FCEB4-C456-8DE3-91AA-67BBFEA30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A045C7-C87D-4307-8D04-E73C1F8F0E95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C9D6E-D913-EE5E-3BA5-663355C62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3076" name="图片 6" descr="院徽正版.jpg">
            <a:extLst>
              <a:ext uri="{FF2B5EF4-FFF2-40B4-BE49-F238E27FC236}">
                <a16:creationId xmlns:a16="http://schemas.microsoft.com/office/drawing/2014/main" id="{DF7A3D96-88E7-4CA3-D990-324B0462E2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">
            <a:extLst>
              <a:ext uri="{FF2B5EF4-FFF2-40B4-BE49-F238E27FC236}">
                <a16:creationId xmlns:a16="http://schemas.microsoft.com/office/drawing/2014/main" id="{0D8744D1-CF46-D46C-553A-98F8DA0EA7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2">
            <a:extLst>
              <a:ext uri="{FF2B5EF4-FFF2-40B4-BE49-F238E27FC236}">
                <a16:creationId xmlns:a16="http://schemas.microsoft.com/office/drawing/2014/main" id="{46882CAE-C1FF-E4B3-7F58-0412F27E4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D8B65-2A72-AF50-649A-E754D77D7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FFF7979-0F2F-4F94-931F-DEF084EC3AC6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4A937-55B7-5F58-81BC-2FBB3F669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4100" name="图片 6" descr="院徽正版.jpg">
            <a:extLst>
              <a:ext uri="{FF2B5EF4-FFF2-40B4-BE49-F238E27FC236}">
                <a16:creationId xmlns:a16="http://schemas.microsoft.com/office/drawing/2014/main" id="{A86E8818-28E2-CA52-45DD-C84A8442FE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">
            <a:extLst>
              <a:ext uri="{FF2B5EF4-FFF2-40B4-BE49-F238E27FC236}">
                <a16:creationId xmlns:a16="http://schemas.microsoft.com/office/drawing/2014/main" id="{2231206E-26BA-1963-BCF3-4DFA8DBE3DB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>
            <a:extLst>
              <a:ext uri="{FF2B5EF4-FFF2-40B4-BE49-F238E27FC236}">
                <a16:creationId xmlns:a16="http://schemas.microsoft.com/office/drawing/2014/main" id="{FC743C7F-0491-6A54-9737-7B911C5EE4D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5F408-91B1-0047-5794-1934BF01E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C3BA0B5-0BD7-48EC-AADE-FCB2BBD4AF93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0488E-94E3-14C3-DC63-E5BC20BA3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5124" name="图片 6" descr="院徽正版.jpg">
            <a:extLst>
              <a:ext uri="{FF2B5EF4-FFF2-40B4-BE49-F238E27FC236}">
                <a16:creationId xmlns:a16="http://schemas.microsoft.com/office/drawing/2014/main" id="{BD2F51C7-5CE5-38B0-0EED-49D280CEC5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">
            <a:extLst>
              <a:ext uri="{FF2B5EF4-FFF2-40B4-BE49-F238E27FC236}">
                <a16:creationId xmlns:a16="http://schemas.microsoft.com/office/drawing/2014/main" id="{04ABE9D7-DB58-D063-6611-ADD8A40734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2">
            <a:extLst>
              <a:ext uri="{FF2B5EF4-FFF2-40B4-BE49-F238E27FC236}">
                <a16:creationId xmlns:a16="http://schemas.microsoft.com/office/drawing/2014/main" id="{F0156055-4930-8507-603D-809E0DD525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>
            <a:extLst>
              <a:ext uri="{FF2B5EF4-FFF2-40B4-BE49-F238E27FC236}">
                <a16:creationId xmlns:a16="http://schemas.microsoft.com/office/drawing/2014/main" id="{79A88DF2-FBE0-C53C-11A1-96D34A86CDC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文本占位符 2">
            <a:extLst>
              <a:ext uri="{FF2B5EF4-FFF2-40B4-BE49-F238E27FC236}">
                <a16:creationId xmlns:a16="http://schemas.microsoft.com/office/drawing/2014/main" id="{828898F8-0B09-40ED-BF24-E5E67E85F1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96971-629C-A9C3-E921-B70FB21BD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CE7581CC-C8C4-4272-A9F5-DC8347A2647E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FB5DC-566F-645E-8BA0-80FB2D130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28FE17-78B8-1386-A916-4923418C7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831A8F-2D8F-438A-B9DC-BE1C57949C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37D93-FFF8-7D50-B719-1D2F50F8A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037FBB-1C3C-4CA6-975E-38A0B03B041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E574F-37D3-3258-CF88-C50D4107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39F076C-B42B-4D1D-E0AA-D49D76245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D3187AD-A13A-E3CB-EC0C-80351850B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3917" r="58134" b="86943"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EC23FB21-E75B-FB9A-2E21-C1FB1525E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77039" r="59604"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46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3B41B7-3F12-2A42-66EE-961F3DD47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+mj-ea"/>
                <a:ea typeface="+mj-ea"/>
              </a:rPr>
              <a:t>神经外科</a:t>
            </a:r>
            <a:br>
              <a:rPr lang="en-US" altLang="zh-CN" dirty="0">
                <a:latin typeface="+mj-ea"/>
                <a:ea typeface="+mj-ea"/>
              </a:rPr>
            </a:br>
            <a:r>
              <a:rPr lang="zh-CN" altLang="en-US" dirty="0">
                <a:latin typeface="+mj-ea"/>
                <a:ea typeface="+mj-ea"/>
              </a:rPr>
              <a:t>听神经瘤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术前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后宣教</a:t>
            </a:r>
          </a:p>
        </p:txBody>
      </p:sp>
    </p:spTree>
  </p:cSld>
  <p:clrMapOvr>
    <a:masterClrMapping/>
  </p:clrMapOvr>
  <p:transition spd="slow" advTm="37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0" descr="D:\jsj\Img383466018.jpg">
            <a:extLst>
              <a:ext uri="{FF2B5EF4-FFF2-40B4-BE49-F238E27FC236}">
                <a16:creationId xmlns:a16="http://schemas.microsoft.com/office/drawing/2014/main" id="{899582D6-579A-D741-18DB-9BB0D8D6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797425"/>
            <a:ext cx="14414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矩形 1">
            <a:extLst>
              <a:ext uri="{FF2B5EF4-FFF2-40B4-BE49-F238E27FC236}">
                <a16:creationId xmlns:a16="http://schemas.microsoft.com/office/drawing/2014/main" id="{62771B40-3271-24F1-C493-AA5C0B630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765175"/>
            <a:ext cx="4837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EF80E59C-C097-BC50-C6EC-19837F24E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12875"/>
            <a:ext cx="8137525" cy="64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</a:rPr>
              <a:t>如您佩戴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可取下的</a:t>
            </a:r>
            <a:r>
              <a:rPr lang="zh-CN" altLang="en-US" sz="2800" b="1" dirty="0">
                <a:latin typeface="+mn-ea"/>
              </a:rPr>
              <a:t>义齿（假牙）、美瞳、隐形眼镜，请于术前晚</a:t>
            </a:r>
            <a:r>
              <a:rPr lang="zh-CN" altLang="en-US" sz="2800" b="1">
                <a:latin typeface="+mn-ea"/>
              </a:rPr>
              <a:t>取下。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如您有首饰及贵重物品，请于术前晚取下，交由家属妥善保管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如有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美甲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术前，每只手各卸掉</a:t>
            </a:r>
            <a:r>
              <a:rPr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支美甲。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2400" b="1" dirty="0">
                <a:sym typeface="+mn-ea"/>
              </a:rPr>
              <a:t> </a:t>
            </a:r>
            <a:endParaRPr lang="en-US" altLang="zh-CN" sz="24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3200" b="1" dirty="0">
                <a:sym typeface="+mn-ea"/>
              </a:rPr>
              <a:t> </a:t>
            </a: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</p:txBody>
      </p:sp>
      <p:pic>
        <p:nvPicPr>
          <p:cNvPr id="41989" name="图片 3" descr="24">
            <a:extLst>
              <a:ext uri="{FF2B5EF4-FFF2-40B4-BE49-F238E27FC236}">
                <a16:creationId xmlns:a16="http://schemas.microsoft.com/office/drawing/2014/main" id="{F4E1D3E2-E52D-FB98-923B-CF69AE14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16716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图片 4" descr="26">
            <a:extLst>
              <a:ext uri="{FF2B5EF4-FFF2-40B4-BE49-F238E27FC236}">
                <a16:creationId xmlns:a16="http://schemas.microsoft.com/office/drawing/2014/main" id="{E2B84201-C740-CEE8-7D74-3F6BD22F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902200"/>
            <a:ext cx="13668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图片 5" descr="27">
            <a:extLst>
              <a:ext uri="{FF2B5EF4-FFF2-40B4-BE49-F238E27FC236}">
                <a16:creationId xmlns:a16="http://schemas.microsoft.com/office/drawing/2014/main" id="{825AC0A0-161D-9522-FD64-6749E4B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797425"/>
            <a:ext cx="13684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图片 6" descr="28">
            <a:extLst>
              <a:ext uri="{FF2B5EF4-FFF2-40B4-BE49-F238E27FC236}">
                <a16:creationId xmlns:a16="http://schemas.microsoft.com/office/drawing/2014/main" id="{1F5B7831-4FA0-9AAC-998E-242150DF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694238"/>
            <a:ext cx="1601787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图片 7" descr="29">
            <a:extLst>
              <a:ext uri="{FF2B5EF4-FFF2-40B4-BE49-F238E27FC236}">
                <a16:creationId xmlns:a16="http://schemas.microsoft.com/office/drawing/2014/main" id="{AB7349C3-799C-EE64-5B03-8BE59FDF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862513"/>
            <a:ext cx="1079500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图片 8" descr="30">
            <a:extLst>
              <a:ext uri="{FF2B5EF4-FFF2-40B4-BE49-F238E27FC236}">
                <a16:creationId xmlns:a16="http://schemas.microsoft.com/office/drawing/2014/main" id="{FD5656E8-BA0F-7DC4-10AB-1D2C7960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4672013"/>
            <a:ext cx="12477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>
            <a:extLst>
              <a:ext uri="{FF2B5EF4-FFF2-40B4-BE49-F238E27FC236}">
                <a16:creationId xmlns:a16="http://schemas.microsoft.com/office/drawing/2014/main" id="{37F11F0E-E271-224A-62AC-16559AFBB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（二）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1" name="矩形 2">
            <a:extLst>
              <a:ext uri="{FF2B5EF4-FFF2-40B4-BE49-F238E27FC236}">
                <a16:creationId xmlns:a16="http://schemas.microsoft.com/office/drawing/2014/main" id="{AE8E49F9-F3F4-0B47-19DF-B8837252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20938"/>
            <a:ext cx="32400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/>
              <a:t>3.</a:t>
            </a:r>
            <a:r>
              <a:rPr lang="zh-CN" altLang="en-US" sz="3200" b="1"/>
              <a:t>术晨请您脱下内衣、内裤、袜子，只需倒穿病号服（扣子在后）即可。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/>
          </a:p>
        </p:txBody>
      </p:sp>
      <p:pic>
        <p:nvPicPr>
          <p:cNvPr id="43012" name="图片 4" descr="1ab1fdf74e73e26ffe9ba6e8c661b56.jpg">
            <a:extLst>
              <a:ext uri="{FF2B5EF4-FFF2-40B4-BE49-F238E27FC236}">
                <a16:creationId xmlns:a16="http://schemas.microsoft.com/office/drawing/2014/main" id="{7D199A60-A2D7-CE0B-F12A-55B49EDB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65400"/>
            <a:ext cx="3490912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>
            <a:extLst>
              <a:ext uri="{FF2B5EF4-FFF2-40B4-BE49-F238E27FC236}">
                <a16:creationId xmlns:a16="http://schemas.microsoft.com/office/drawing/2014/main" id="{7650F71E-B816-8926-447D-FE4D4A91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981075"/>
            <a:ext cx="435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相关检查</a:t>
            </a:r>
          </a:p>
        </p:txBody>
      </p:sp>
      <p:sp>
        <p:nvSpPr>
          <p:cNvPr id="44035" name="矩形 4">
            <a:extLst>
              <a:ext uri="{FF2B5EF4-FFF2-40B4-BE49-F238E27FC236}">
                <a16:creationId xmlns:a16="http://schemas.microsoft.com/office/drawing/2014/main" id="{FE3FDC0B-328E-1862-0B1A-E74D427CA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989138"/>
            <a:ext cx="78486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ym typeface="+mn-ea"/>
              </a:rPr>
              <a:t>术前影像学检查的片子患者及家属要遵从医生嘱托准备齐全，随患者一起带入手术室，以便术中查看。</a:t>
            </a:r>
            <a:endParaRPr lang="zh-CN" altLang="en-US" sz="3200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44036" name="图片 4" descr="微信图片_20200812103208.jpg">
            <a:extLst>
              <a:ext uri="{FF2B5EF4-FFF2-40B4-BE49-F238E27FC236}">
                <a16:creationId xmlns:a16="http://schemas.microsoft.com/office/drawing/2014/main" id="{0661F361-3CC1-2B57-4802-8B2F30229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0800"/>
            <a:ext cx="399573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8" descr="微信图片_20200812111708.jpg">
            <a:extLst>
              <a:ext uri="{FF2B5EF4-FFF2-40B4-BE49-F238E27FC236}">
                <a16:creationId xmlns:a16="http://schemas.microsoft.com/office/drawing/2014/main" id="{5C326477-5D17-97CB-F9D4-95E80F90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38163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92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3">
            <a:extLst>
              <a:ext uri="{FF2B5EF4-FFF2-40B4-BE49-F238E27FC236}">
                <a16:creationId xmlns:a16="http://schemas.microsoft.com/office/drawing/2014/main" id="{89240867-3DB5-DEB6-2810-AFB92A3E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052513"/>
            <a:ext cx="4352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  <p:sp>
        <p:nvSpPr>
          <p:cNvPr id="45059" name="矩形 5">
            <a:extLst>
              <a:ext uri="{FF2B5EF4-FFF2-40B4-BE49-F238E27FC236}">
                <a16:creationId xmlns:a16="http://schemas.microsoft.com/office/drawing/2014/main" id="{F5263AD8-B373-978C-8395-99FB8F67A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060575"/>
            <a:ext cx="8208962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为保证患者术后安全，护士会按照护理级别进行巡视，观察患者瞳孔，轻拍患者肩部，确定患者意识情况，在此期间可能会影响患者或家属休息，请您配合。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建议家属手术当晚不租床睡觉，陪伴患者左右。留出充足的空间走动，以防抢救时延误时间。</a:t>
            </a:r>
          </a:p>
        </p:txBody>
      </p:sp>
    </p:spTree>
  </p:cSld>
  <p:clrMapOvr>
    <a:masterClrMapping/>
  </p:clrMapOvr>
  <p:transition advTm="1078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">
            <a:extLst>
              <a:ext uri="{FF2B5EF4-FFF2-40B4-BE49-F238E27FC236}">
                <a16:creationId xmlns:a16="http://schemas.microsoft.com/office/drawing/2014/main" id="{5D809955-944F-D779-DD84-DB17A7B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989138"/>
            <a:ext cx="8424863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术后返回病房，随时呼唤患者，要求患者不熟睡，家属轻拍肩部，患者可睁眼，可正确回答问题。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/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如有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异常打鼾声，言语模糊</a:t>
            </a:r>
            <a:r>
              <a:rPr lang="zh-CN" altLang="en-US" sz="3200" b="1">
                <a:latin typeface="宋体" panose="02010600030101010101" pitchFamily="2" charset="-122"/>
              </a:rPr>
              <a:t>时，及时按呼叫器</a:t>
            </a:r>
            <a:r>
              <a:rPr lang="zh-CN" altLang="en-US" sz="3200" b="1"/>
              <a:t>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46083" name="矩形 5">
            <a:extLst>
              <a:ext uri="{FF2B5EF4-FFF2-40B4-BE49-F238E27FC236}">
                <a16:creationId xmlns:a16="http://schemas.microsoft.com/office/drawing/2014/main" id="{A08345D0-152B-B085-9F75-A107AC919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125538"/>
            <a:ext cx="4354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手术当天</a:t>
            </a:r>
          </a:p>
        </p:txBody>
      </p:sp>
    </p:spTree>
  </p:cSld>
  <p:clrMapOvr>
    <a:masterClrMapping/>
  </p:clrMapOvr>
  <p:transition advTm="1007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>
            <a:extLst>
              <a:ext uri="{FF2B5EF4-FFF2-40B4-BE49-F238E27FC236}">
                <a16:creationId xmlns:a16="http://schemas.microsoft.com/office/drawing/2014/main" id="{4CAD665D-A6F8-D241-8F1D-8B57D4F5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225" y="908050"/>
            <a:ext cx="34528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体位</a:t>
            </a:r>
          </a:p>
        </p:txBody>
      </p:sp>
      <p:sp>
        <p:nvSpPr>
          <p:cNvPr id="47107" name="矩形 2">
            <a:extLst>
              <a:ext uri="{FF2B5EF4-FFF2-40B4-BE49-F238E27FC236}">
                <a16:creationId xmlns:a16="http://schemas.microsoft.com/office/drawing/2014/main" id="{DF207F1A-30E4-0CFB-16F0-730318CA5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841500"/>
            <a:ext cx="8353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 </a:t>
            </a:r>
            <a:r>
              <a:rPr lang="zh-CN" altLang="en-US" sz="3200" b="1">
                <a:latin typeface="宋体" panose="02010600030101010101" pitchFamily="2" charset="-122"/>
              </a:rPr>
              <a:t>术后回病房后去枕平卧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小时</a:t>
            </a:r>
            <a:r>
              <a:rPr lang="zh-CN" altLang="en-US" sz="3200" b="1">
                <a:latin typeface="宋体" panose="02010600030101010101" pitchFamily="2" charset="-122"/>
              </a:rPr>
              <a:t>（不枕枕头），   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</a:rPr>
              <a:t>小时后</a:t>
            </a:r>
            <a:r>
              <a:rPr lang="zh-CN" altLang="en-US" sz="3200" b="1">
                <a:latin typeface="宋体" panose="02010600030101010101" pitchFamily="2" charset="-122"/>
              </a:rPr>
              <a:t>可枕枕头，左右翻身。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47108" name="文本框 3">
            <a:extLst>
              <a:ext uri="{FF2B5EF4-FFF2-40B4-BE49-F238E27FC236}">
                <a16:creationId xmlns:a16="http://schemas.microsoft.com/office/drawing/2014/main" id="{3A8478D9-32CC-162C-D4D4-50F1B2C3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6242050"/>
            <a:ext cx="3781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宋体" panose="02010600030101010101" pitchFamily="2" charset="-122"/>
              </a:rPr>
              <a:t>  6</a:t>
            </a:r>
            <a:r>
              <a:rPr lang="zh-CN" altLang="en-US" sz="2400" b="1">
                <a:latin typeface="宋体" panose="02010600030101010101" pitchFamily="2" charset="-122"/>
              </a:rPr>
              <a:t>小时之内去枕平卧</a:t>
            </a:r>
          </a:p>
        </p:txBody>
      </p:sp>
      <p:sp>
        <p:nvSpPr>
          <p:cNvPr id="47110" name="文本框 8">
            <a:extLst>
              <a:ext uri="{FF2B5EF4-FFF2-40B4-BE49-F238E27FC236}">
                <a16:creationId xmlns:a16="http://schemas.microsoft.com/office/drawing/2014/main" id="{88504962-2826-A9C4-0851-E2A4A9539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6242050"/>
            <a:ext cx="2538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6</a:t>
            </a:r>
            <a:r>
              <a:rPr lang="zh-CN" altLang="en-US" sz="2400" b="1">
                <a:latin typeface="宋体" panose="02010600030101010101" pitchFamily="2" charset="-122"/>
              </a:rPr>
              <a:t>小时后枕枕头</a:t>
            </a:r>
          </a:p>
        </p:txBody>
      </p:sp>
      <p:pic>
        <p:nvPicPr>
          <p:cNvPr id="47111" name="图片 17" descr="微信图片_20200812110129.jpg">
            <a:extLst>
              <a:ext uri="{FF2B5EF4-FFF2-40B4-BE49-F238E27FC236}">
                <a16:creationId xmlns:a16="http://schemas.microsoft.com/office/drawing/2014/main" id="{5D0ED862-0563-46F8-7FDB-75E7C24A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3263900"/>
            <a:ext cx="24114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图片 12" descr="微信图片_20200812113401.jpg">
            <a:extLst>
              <a:ext uri="{FF2B5EF4-FFF2-40B4-BE49-F238E27FC236}">
                <a16:creationId xmlns:a16="http://schemas.microsoft.com/office/drawing/2014/main" id="{C69C49CD-4582-641D-0648-30DDFC4B5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3290888"/>
            <a:ext cx="2016125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47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2CB9481A-4033-AD8A-AFC4-0F903D1A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6284F0-8C62-77BB-32D2-EBAFB1E35FF6}"/>
              </a:ext>
            </a:extLst>
          </p:cNvPr>
          <p:cNvSpPr/>
          <p:nvPr/>
        </p:nvSpPr>
        <p:spPr>
          <a:xfrm>
            <a:off x="0" y="260350"/>
            <a:ext cx="147637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8132" name="TextBox 7">
            <a:extLst>
              <a:ext uri="{FF2B5EF4-FFF2-40B4-BE49-F238E27FC236}">
                <a16:creationId xmlns:a16="http://schemas.microsoft.com/office/drawing/2014/main" id="{66086877-A5A1-0843-2D5E-56181F32F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04813"/>
            <a:ext cx="5113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/>
              <a:t>下肢深静脉血栓的预防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2E738157-438C-4B37-7F74-C5D6DD40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d99e6e70ecefd6bbf1ce45b272ba7b">
            <a:hlinkClick r:id="" action="ppaction://media"/>
            <a:extLst>
              <a:ext uri="{FF2B5EF4-FFF2-40B4-BE49-F238E27FC236}">
                <a16:creationId xmlns:a16="http://schemas.microsoft.com/office/drawing/2014/main" id="{8441D9CC-5AD2-5AC3-4E04-84B2AA6D2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268413"/>
            <a:ext cx="64801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:\b5f4f966767819daf1ca41f9807c3e3.jpg">
            <a:extLst>
              <a:ext uri="{FF2B5EF4-FFF2-40B4-BE49-F238E27FC236}">
                <a16:creationId xmlns:a16="http://schemas.microsoft.com/office/drawing/2014/main" id="{C39B6337-DBD9-A83A-0AE7-37398E2C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62100"/>
            <a:ext cx="899795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标题 4">
            <a:extLst>
              <a:ext uri="{FF2B5EF4-FFF2-40B4-BE49-F238E27FC236}">
                <a16:creationId xmlns:a16="http://schemas.microsoft.com/office/drawing/2014/main" id="{D90D239E-8EEC-7A8C-EF64-D462F676542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042988" y="765175"/>
            <a:ext cx="7489825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转换体位要遵循“三部曲”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4CF52B99-4BD6-CBA6-EDDB-A545E98E0C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1" name="AutoShape 4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3542283E-3EAF-6B3C-E339-7AFB44B44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2" name="AutoShape 6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E5DAD618-0B21-6732-A2E9-DF888EE72B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3" name="AutoShape 8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3A7DAFF6-062A-2246-7ECD-EC727CC4A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4" name="AutoShape 11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4611716A-8F61-5C5A-40F4-811274B398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2775" name="Picture 2" descr="C:\Users\Administrator\Desktop\新建文件夹 (2)\201812311041475c2981ebe25319513 (1).jpg">
            <a:extLst>
              <a:ext uri="{FF2B5EF4-FFF2-40B4-BE49-F238E27FC236}">
                <a16:creationId xmlns:a16="http://schemas.microsoft.com/office/drawing/2014/main" id="{521BE435-4357-9351-DB8F-C64CFAC9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357563"/>
            <a:ext cx="45799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矩形 2">
            <a:extLst>
              <a:ext uri="{FF2B5EF4-FFF2-40B4-BE49-F238E27FC236}">
                <a16:creationId xmlns:a16="http://schemas.microsoft.com/office/drawing/2014/main" id="{53E2DFD3-C95F-1C55-595D-DC9AF1F14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1014413"/>
            <a:ext cx="2954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听神经瘤概述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7AC27-3AB4-42E4-DABB-12208D1A06A7}"/>
              </a:ext>
            </a:extLst>
          </p:cNvPr>
          <p:cNvSpPr/>
          <p:nvPr/>
        </p:nvSpPr>
        <p:spPr>
          <a:xfrm>
            <a:off x="187325" y="1989138"/>
            <a:ext cx="8956675" cy="1384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+mn-ea"/>
                <a:ea typeface="+mn-ea"/>
              </a:rPr>
              <a:t>听神经瘤是指起源于听神经鞘的肿瘤，是常见的颅内肿瘤之一，占桥小脑角区（即</a:t>
            </a:r>
            <a:r>
              <a:rPr lang="zh-CN" altLang="en-US" sz="2800" b="1" dirty="0">
                <a:solidFill>
                  <a:prstClr val="black"/>
                </a:solidFill>
                <a:latin typeface="宋体"/>
                <a:ea typeface="宋体"/>
              </a:rPr>
              <a:t>脑桥、延髓与其背方小脑相交区域，是多组颅神经的走形区域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ea typeface="+mn-ea"/>
              </a:rPr>
              <a:t>）肿瘤的</a:t>
            </a:r>
            <a:r>
              <a:rPr lang="en-US" altLang="zh-CN" sz="2800" b="1" dirty="0">
                <a:solidFill>
                  <a:prstClr val="black"/>
                </a:solidFill>
                <a:latin typeface="+mn-ea"/>
                <a:ea typeface="+mn-ea"/>
              </a:rPr>
              <a:t>80%-90%</a:t>
            </a:r>
            <a:r>
              <a:rPr lang="zh-CN" altLang="en-US" sz="2800" b="1" dirty="0">
                <a:solidFill>
                  <a:prstClr val="black"/>
                </a:solidFill>
                <a:latin typeface="+mn-ea"/>
                <a:ea typeface="+mn-ea"/>
              </a:rPr>
              <a:t>。</a:t>
            </a:r>
          </a:p>
        </p:txBody>
      </p:sp>
      <p:pic>
        <p:nvPicPr>
          <p:cNvPr id="32778" name="Picture 2">
            <a:extLst>
              <a:ext uri="{FF2B5EF4-FFF2-40B4-BE49-F238E27FC236}">
                <a16:creationId xmlns:a16="http://schemas.microsoft.com/office/drawing/2014/main" id="{1D961566-0378-7B46-675E-38565BF0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73463"/>
            <a:ext cx="3097212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4">
            <a:extLst>
              <a:ext uri="{FF2B5EF4-FFF2-40B4-BE49-F238E27FC236}">
                <a16:creationId xmlns:a16="http://schemas.microsoft.com/office/drawing/2014/main" id="{D4D7AEBC-B2C4-D2A8-E60B-12B1E9A9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516563"/>
            <a:ext cx="1219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extBox 12">
            <a:extLst>
              <a:ext uri="{FF2B5EF4-FFF2-40B4-BE49-F238E27FC236}">
                <a16:creationId xmlns:a16="http://schemas.microsoft.com/office/drawing/2014/main" id="{10259517-649A-9EF7-390F-EDCA720D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934075"/>
            <a:ext cx="266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面神经、前庭神经、蜗神经、三叉神经均属于后组颅神经</a:t>
            </a:r>
          </a:p>
        </p:txBody>
      </p:sp>
      <p:sp>
        <p:nvSpPr>
          <p:cNvPr id="32781" name="TextBox 13">
            <a:extLst>
              <a:ext uri="{FF2B5EF4-FFF2-40B4-BE49-F238E27FC236}">
                <a16:creationId xmlns:a16="http://schemas.microsoft.com/office/drawing/2014/main" id="{28FB5212-D971-D8BF-CA13-73389A6CA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5157788"/>
            <a:ext cx="792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脑桥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BE8FC6-DE94-49F8-703A-050E45680C7C}"/>
              </a:ext>
            </a:extLst>
          </p:cNvPr>
          <p:cNvCxnSpPr/>
          <p:nvPr/>
        </p:nvCxnSpPr>
        <p:spPr>
          <a:xfrm>
            <a:off x="7092950" y="6165850"/>
            <a:ext cx="863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3" name="TextBox 16">
            <a:extLst>
              <a:ext uri="{FF2B5EF4-FFF2-40B4-BE49-F238E27FC236}">
                <a16:creationId xmlns:a16="http://schemas.microsoft.com/office/drawing/2014/main" id="{6FA7C737-4130-545A-F18E-C9ECA3C63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6021388"/>
            <a:ext cx="1368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小脑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>
            <a:extLst>
              <a:ext uri="{FF2B5EF4-FFF2-40B4-BE49-F238E27FC236}">
                <a16:creationId xmlns:a16="http://schemas.microsoft.com/office/drawing/2014/main" id="{5D325B97-C43C-D85E-B594-C2BA2124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5040312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文本框 1">
            <a:extLst>
              <a:ext uri="{FF2B5EF4-FFF2-40B4-BE49-F238E27FC236}">
                <a16:creationId xmlns:a16="http://schemas.microsoft.com/office/drawing/2014/main" id="{18654862-D672-6D4D-21A8-9A7F666BA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981075"/>
            <a:ext cx="4824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术后指导</a:t>
            </a:r>
            <a:r>
              <a:rPr lang="en-US" altLang="zh-CN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静脉输液</a:t>
            </a:r>
            <a:endParaRPr lang="zh-CN" altLang="en-US" sz="360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28" name="TextBox 3">
            <a:extLst>
              <a:ext uri="{FF2B5EF4-FFF2-40B4-BE49-F238E27FC236}">
                <a16:creationId xmlns:a16="http://schemas.microsoft.com/office/drawing/2014/main" id="{B01F83E5-C282-2675-9926-E8699231B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81300"/>
            <a:ext cx="259238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禁止</a:t>
            </a:r>
            <a:r>
              <a:rPr lang="zh-CN" altLang="en-US" sz="2800" b="1"/>
              <a:t>家属随意调节滴速；</a:t>
            </a:r>
            <a:endParaRPr lang="en-US" altLang="zh-CN" sz="2800" b="1"/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禁止</a:t>
            </a:r>
            <a:r>
              <a:rPr lang="zh-CN" altLang="en-US" sz="2800" b="1"/>
              <a:t>家属自行更换输液</a:t>
            </a:r>
          </a:p>
        </p:txBody>
      </p:sp>
    </p:spTree>
  </p:cSld>
  <p:clrMapOvr>
    <a:masterClrMapping/>
  </p:clrMapOvr>
  <p:transition advTm="1034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2">
            <a:extLst>
              <a:ext uri="{FF2B5EF4-FFF2-40B4-BE49-F238E27FC236}">
                <a16:creationId xmlns:a16="http://schemas.microsoft.com/office/drawing/2014/main" id="{EF03357A-1276-2C15-EF7D-FC5A5DCD4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738" y="1182688"/>
            <a:ext cx="6337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尿袋的使用方法</a:t>
            </a:r>
          </a:p>
        </p:txBody>
      </p:sp>
      <p:pic>
        <p:nvPicPr>
          <p:cNvPr id="53251" name="Picture 5">
            <a:extLst>
              <a:ext uri="{FF2B5EF4-FFF2-40B4-BE49-F238E27FC236}">
                <a16:creationId xmlns:a16="http://schemas.microsoft.com/office/drawing/2014/main" id="{D9F768C4-B4ED-F4F6-C11A-D1AEF612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05050"/>
            <a:ext cx="151288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6">
            <a:extLst>
              <a:ext uri="{FF2B5EF4-FFF2-40B4-BE49-F238E27FC236}">
                <a16:creationId xmlns:a16="http://schemas.microsoft.com/office/drawing/2014/main" id="{16745D66-2090-8A82-4E65-F343A21DD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05050"/>
            <a:ext cx="15113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右箭头 10">
            <a:extLst>
              <a:ext uri="{FF2B5EF4-FFF2-40B4-BE49-F238E27FC236}">
                <a16:creationId xmlns:a16="http://schemas.microsoft.com/office/drawing/2014/main" id="{6DC7BDB2-06B2-9FAF-4CAF-C58B7409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3254" name="Picture 8">
            <a:extLst>
              <a:ext uri="{FF2B5EF4-FFF2-40B4-BE49-F238E27FC236}">
                <a16:creationId xmlns:a16="http://schemas.microsoft.com/office/drawing/2014/main" id="{ED18F5A3-C21F-A088-6AC1-3B60163B0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305050"/>
            <a:ext cx="17176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右箭头 10">
            <a:extLst>
              <a:ext uri="{FF2B5EF4-FFF2-40B4-BE49-F238E27FC236}">
                <a16:creationId xmlns:a16="http://schemas.microsoft.com/office/drawing/2014/main" id="{6E6D698F-CF40-81F8-8FD0-7FE1D73D3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168650"/>
            <a:ext cx="360362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6" name="右箭头 10">
            <a:extLst>
              <a:ext uri="{FF2B5EF4-FFF2-40B4-BE49-F238E27FC236}">
                <a16:creationId xmlns:a16="http://schemas.microsoft.com/office/drawing/2014/main" id="{6BE040DF-DAF2-6125-4092-1D6458C9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3257" name="Picture 7">
            <a:extLst>
              <a:ext uri="{FF2B5EF4-FFF2-40B4-BE49-F238E27FC236}">
                <a16:creationId xmlns:a16="http://schemas.microsoft.com/office/drawing/2014/main" id="{A7948335-FC13-2992-4799-F8204DFB8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305050"/>
            <a:ext cx="14414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8" name="TextBox 22">
            <a:extLst>
              <a:ext uri="{FF2B5EF4-FFF2-40B4-BE49-F238E27FC236}">
                <a16:creationId xmlns:a16="http://schemas.microsoft.com/office/drawing/2014/main" id="{F98A90C5-1E26-14BA-1817-A74FA4C46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52950"/>
            <a:ext cx="1800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翻转尿袋</a:t>
            </a:r>
            <a:endParaRPr lang="en-US" altLang="zh-CN" sz="2000" b="1"/>
          </a:p>
          <a:p>
            <a:pPr eaLnBrk="1" hangingPunct="1"/>
            <a:r>
              <a:rPr lang="zh-CN" altLang="en-US" sz="2000" b="1"/>
              <a:t>推开放尿后上的开关</a:t>
            </a:r>
          </a:p>
        </p:txBody>
      </p:sp>
      <p:sp>
        <p:nvSpPr>
          <p:cNvPr id="53259" name="TextBox 22">
            <a:extLst>
              <a:ext uri="{FF2B5EF4-FFF2-40B4-BE49-F238E27FC236}">
                <a16:creationId xmlns:a16="http://schemas.microsoft.com/office/drawing/2014/main" id="{3ACE2BCC-2A91-1618-2352-318F3830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4552950"/>
            <a:ext cx="865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放尿</a:t>
            </a:r>
          </a:p>
        </p:txBody>
      </p:sp>
      <p:sp>
        <p:nvSpPr>
          <p:cNvPr id="53260" name="TextBox 22">
            <a:extLst>
              <a:ext uri="{FF2B5EF4-FFF2-40B4-BE49-F238E27FC236}">
                <a16:creationId xmlns:a16="http://schemas.microsoft.com/office/drawing/2014/main" id="{A247F943-DC66-4BB3-3DA8-2BE1D8A7C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552950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将开关关好</a:t>
            </a:r>
          </a:p>
        </p:txBody>
      </p:sp>
      <p:sp>
        <p:nvSpPr>
          <p:cNvPr id="53261" name="TextBox 22">
            <a:extLst>
              <a:ext uri="{FF2B5EF4-FFF2-40B4-BE49-F238E27FC236}">
                <a16:creationId xmlns:a16="http://schemas.microsoft.com/office/drawing/2014/main" id="{C0CB5613-3E38-B7E0-BBA9-9D3A224A4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465638"/>
            <a:ext cx="171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将放尿口塞回原处</a:t>
            </a:r>
          </a:p>
        </p:txBody>
      </p:sp>
    </p:spTree>
  </p:cSld>
  <p:clrMapOvr>
    <a:masterClrMapping/>
  </p:clrMapOvr>
  <p:transition advTm="990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5B537F-610C-010C-A853-48BDA65E8063}"/>
              </a:ext>
            </a:extLst>
          </p:cNvPr>
          <p:cNvSpPr/>
          <p:nvPr/>
        </p:nvSpPr>
        <p:spPr>
          <a:xfrm>
            <a:off x="1187450" y="476250"/>
            <a:ext cx="10199688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36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皮肤保护与便器使用</a:t>
            </a:r>
          </a:p>
        </p:txBody>
      </p:sp>
      <p:sp>
        <p:nvSpPr>
          <p:cNvPr id="54275" name="矩形 4">
            <a:extLst>
              <a:ext uri="{FF2B5EF4-FFF2-40B4-BE49-F238E27FC236}">
                <a16:creationId xmlns:a16="http://schemas.microsoft.com/office/drawing/2014/main" id="{98048FFF-9D11-562A-D20A-38633CA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44675"/>
            <a:ext cx="77771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2800" b="1">
                <a:latin typeface="宋体" panose="02010600030101010101" pitchFamily="2" charset="-122"/>
              </a:rPr>
              <a:t>为患者翻身时，避免脱、拉、拽，保持皮肤清洁干燥。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8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2.</a:t>
            </a:r>
            <a:r>
              <a:rPr lang="zh-CN" altLang="en-US" sz="2800" b="1">
                <a:latin typeface="宋体" panose="02010600030101010101" pitchFamily="2" charset="-122"/>
              </a:rPr>
              <a:t>正确使用便器，避免皮肤损伤。他人帮助使用便器时：屈膝，膝盖分开，腰部抬起，便盆头端放到腰线位置。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54276" name="图片 5" descr="5">
            <a:extLst>
              <a:ext uri="{FF2B5EF4-FFF2-40B4-BE49-F238E27FC236}">
                <a16:creationId xmlns:a16="http://schemas.microsoft.com/office/drawing/2014/main" id="{3EF98B38-2786-3951-5BC4-5D2A26EC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4743450"/>
            <a:ext cx="368141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文本框 6">
            <a:extLst>
              <a:ext uri="{FF2B5EF4-FFF2-40B4-BE49-F238E27FC236}">
                <a16:creationId xmlns:a16="http://schemas.microsoft.com/office/drawing/2014/main" id="{B7E78156-BD90-71A4-6A25-50FE47AFF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538" y="4846638"/>
            <a:ext cx="67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头端</a:t>
            </a:r>
          </a:p>
        </p:txBody>
      </p:sp>
      <p:sp>
        <p:nvSpPr>
          <p:cNvPr id="54278" name="文本框 8">
            <a:extLst>
              <a:ext uri="{FF2B5EF4-FFF2-40B4-BE49-F238E27FC236}">
                <a16:creationId xmlns:a16="http://schemas.microsoft.com/office/drawing/2014/main" id="{5447A8AE-F841-90DE-7C69-21C987F05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13" y="6489700"/>
            <a:ext cx="958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足端</a:t>
            </a:r>
          </a:p>
        </p:txBody>
      </p:sp>
      <p:pic>
        <p:nvPicPr>
          <p:cNvPr id="54279" name="图片 9" descr="8">
            <a:extLst>
              <a:ext uri="{FF2B5EF4-FFF2-40B4-BE49-F238E27FC236}">
                <a16:creationId xmlns:a16="http://schemas.microsoft.com/office/drawing/2014/main" id="{FEF3F320-E426-FFCF-80F9-0A7186AE7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0575"/>
            <a:ext cx="53054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3">
            <a:extLst>
              <a:ext uri="{FF2B5EF4-FFF2-40B4-BE49-F238E27FC236}">
                <a16:creationId xmlns:a16="http://schemas.microsoft.com/office/drawing/2014/main" id="{54DADB42-381F-418B-CA91-7DBF54EBB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981075"/>
            <a:ext cx="4837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饮食（一）</a:t>
            </a:r>
          </a:p>
        </p:txBody>
      </p:sp>
      <p:sp>
        <p:nvSpPr>
          <p:cNvPr id="55299" name="矩形 4">
            <a:extLst>
              <a:ext uri="{FF2B5EF4-FFF2-40B4-BE49-F238E27FC236}">
                <a16:creationId xmlns:a16="http://schemas.microsoft.com/office/drawing/2014/main" id="{155ADBDF-E1FB-FA5D-0E83-C9E4419AA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5" y="1773238"/>
            <a:ext cx="777716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手术当天禁食。</a:t>
            </a: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术后第</a:t>
            </a:r>
            <a:r>
              <a:rPr lang="en-US" altLang="zh-CN" sz="3200" b="1">
                <a:latin typeface="宋体" panose="02010600030101010101" pitchFamily="2" charset="-122"/>
              </a:rPr>
              <a:t>1</a:t>
            </a:r>
            <a:r>
              <a:rPr lang="zh-CN" altLang="en-US" sz="3200" b="1">
                <a:latin typeface="宋体" panose="02010600030101010101" pitchFamily="2" charset="-122"/>
              </a:rPr>
              <a:t>日，由护士协助患者饮用第一口水，若无饮水呛咳、吞咽困难，则遵医嘱给予患者进食。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宋体" panose="02010600030101010101" pitchFamily="2" charset="-122"/>
              </a:rPr>
              <a:t> 流食    半流食     软食     普食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55300" name="图片 2" descr="21545415">
            <a:extLst>
              <a:ext uri="{FF2B5EF4-FFF2-40B4-BE49-F238E27FC236}">
                <a16:creationId xmlns:a16="http://schemas.microsoft.com/office/drawing/2014/main" id="{813721A5-6B33-44BD-3961-9E2D73F8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36433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图片 5" descr="21545415">
            <a:extLst>
              <a:ext uri="{FF2B5EF4-FFF2-40B4-BE49-F238E27FC236}">
                <a16:creationId xmlns:a16="http://schemas.microsoft.com/office/drawing/2014/main" id="{D727A795-F6C6-8C59-A481-D312F360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36337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6" descr="2">
            <a:extLst>
              <a:ext uri="{FF2B5EF4-FFF2-40B4-BE49-F238E27FC236}">
                <a16:creationId xmlns:a16="http://schemas.microsoft.com/office/drawing/2014/main" id="{04707187-DF8A-4BF6-B1E4-CB433AEE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4508500"/>
            <a:ext cx="1350962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图片 7" descr="1">
            <a:extLst>
              <a:ext uri="{FF2B5EF4-FFF2-40B4-BE49-F238E27FC236}">
                <a16:creationId xmlns:a16="http://schemas.microsoft.com/office/drawing/2014/main" id="{EC2B6228-A12C-42C1-D9FC-1215F75A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47"/>
          <a:stretch>
            <a:fillRect/>
          </a:stretch>
        </p:blipFill>
        <p:spPr bwMode="auto">
          <a:xfrm>
            <a:off x="2259013" y="4598988"/>
            <a:ext cx="127476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图片 9" descr="5">
            <a:extLst>
              <a:ext uri="{FF2B5EF4-FFF2-40B4-BE49-F238E27FC236}">
                <a16:creationId xmlns:a16="http://schemas.microsoft.com/office/drawing/2014/main" id="{742A69B0-D841-B10D-8660-C100EAFD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598988"/>
            <a:ext cx="13747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图片 10" descr="timg (1)">
            <a:extLst>
              <a:ext uri="{FF2B5EF4-FFF2-40B4-BE49-F238E27FC236}">
                <a16:creationId xmlns:a16="http://schemas.microsoft.com/office/drawing/2014/main" id="{F8CB5CB9-760D-1BA5-9E4C-4CC6AB54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4598988"/>
            <a:ext cx="14700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图片 2" descr="21545415">
            <a:extLst>
              <a:ext uri="{FF2B5EF4-FFF2-40B4-BE49-F238E27FC236}">
                <a16:creationId xmlns:a16="http://schemas.microsoft.com/office/drawing/2014/main" id="{2627A088-8A7F-55DA-3E02-4216F7ED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6052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1">
            <a:extLst>
              <a:ext uri="{FF2B5EF4-FFF2-40B4-BE49-F238E27FC236}">
                <a16:creationId xmlns:a16="http://schemas.microsoft.com/office/drawing/2014/main" id="{5E9127F1-2058-5F4B-9A04-C4F9D5AB0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052513"/>
            <a:ext cx="4837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饮食（二）</a:t>
            </a:r>
          </a:p>
        </p:txBody>
      </p:sp>
      <p:sp>
        <p:nvSpPr>
          <p:cNvPr id="56323" name="矩形 2">
            <a:extLst>
              <a:ext uri="{FF2B5EF4-FFF2-40B4-BE49-F238E27FC236}">
                <a16:creationId xmlns:a16="http://schemas.microsoft.com/office/drawing/2014/main" id="{4B377857-D783-B29C-49A7-5EB1678F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1701800"/>
            <a:ext cx="29686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  <a:p>
            <a:pPr eaLnBrk="1" hangingPunct="1">
              <a:buFont typeface="Arial" panose="020B0604020202020204" pitchFamily="34" charset="0"/>
              <a:buChar char="•"/>
            </a:pPr>
            <a:endParaRPr lang="zh-CN" altLang="en-US" sz="3200" b="1"/>
          </a:p>
        </p:txBody>
      </p:sp>
      <p:sp>
        <p:nvSpPr>
          <p:cNvPr id="56324" name="文本框 4">
            <a:extLst>
              <a:ext uri="{FF2B5EF4-FFF2-40B4-BE49-F238E27FC236}">
                <a16:creationId xmlns:a16="http://schemas.microsoft.com/office/drawing/2014/main" id="{D8EAFB31-C7B7-75CD-2935-DCD33E5C4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50" y="2416175"/>
            <a:ext cx="309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3A22D9A-F7D7-408A-F176-6E37394C174E}"/>
              </a:ext>
            </a:extLst>
          </p:cNvPr>
          <p:cNvSpPr/>
          <p:nvPr/>
        </p:nvSpPr>
        <p:spPr>
          <a:xfrm>
            <a:off x="395288" y="2492375"/>
            <a:ext cx="3744912" cy="4206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1353484-1099-D572-13B4-832ECE375DCA}"/>
              </a:ext>
            </a:extLst>
          </p:cNvPr>
          <p:cNvSpPr/>
          <p:nvPr/>
        </p:nvSpPr>
        <p:spPr>
          <a:xfrm>
            <a:off x="4716463" y="2492375"/>
            <a:ext cx="3816350" cy="41767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6327" name="文本框 7">
            <a:extLst>
              <a:ext uri="{FF2B5EF4-FFF2-40B4-BE49-F238E27FC236}">
                <a16:creationId xmlns:a16="http://schemas.microsoft.com/office/drawing/2014/main" id="{8840AB9A-C48D-3CD3-D81B-BCCB5F2A1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92375"/>
            <a:ext cx="35321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  <a:sym typeface="+mn-ea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多食粗纤维易消化食物，保持大便通畅</a:t>
            </a:r>
            <a:endParaRPr lang="en-US" altLang="zh-CN" sz="2800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6328" name="文本框 8">
            <a:extLst>
              <a:ext uri="{FF2B5EF4-FFF2-40B4-BE49-F238E27FC236}">
                <a16:creationId xmlns:a16="http://schemas.microsoft.com/office/drawing/2014/main" id="{7D35681D-6F00-FE97-F2E9-9A4B2E08B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852738"/>
            <a:ext cx="36703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宋体" panose="02010600030101010101" pitchFamily="2" charset="-122"/>
                <a:sym typeface="+mn-ea"/>
              </a:rPr>
              <a:t>  </a:t>
            </a:r>
            <a:r>
              <a:rPr lang="zh-CN" altLang="en-US" sz="2800" b="1">
                <a:latin typeface="宋体" panose="02010600030101010101" pitchFamily="2" charset="-122"/>
                <a:sym typeface="+mn-ea"/>
              </a:rPr>
              <a:t>卧床期间喝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  牛奶、豆浆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易产气食物防止腹胀</a:t>
            </a:r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)</a:t>
            </a: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56329" name="图片 10" descr="7">
            <a:extLst>
              <a:ext uri="{FF2B5EF4-FFF2-40B4-BE49-F238E27FC236}">
                <a16:creationId xmlns:a16="http://schemas.microsoft.com/office/drawing/2014/main" id="{B56C8C95-3569-4041-C499-B6598D643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08500"/>
            <a:ext cx="1725613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图片 11" descr="8">
            <a:extLst>
              <a:ext uri="{FF2B5EF4-FFF2-40B4-BE49-F238E27FC236}">
                <a16:creationId xmlns:a16="http://schemas.microsoft.com/office/drawing/2014/main" id="{A2C6B713-E61E-9D5D-F252-61138F43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4508500"/>
            <a:ext cx="1447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图片 12" descr="11">
            <a:extLst>
              <a:ext uri="{FF2B5EF4-FFF2-40B4-BE49-F238E27FC236}">
                <a16:creationId xmlns:a16="http://schemas.microsoft.com/office/drawing/2014/main" id="{39412B35-2E2B-1B41-E11E-F87378F1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508500"/>
            <a:ext cx="16287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2" name="图片 13" descr="12">
            <a:extLst>
              <a:ext uri="{FF2B5EF4-FFF2-40B4-BE49-F238E27FC236}">
                <a16:creationId xmlns:a16="http://schemas.microsoft.com/office/drawing/2014/main" id="{1D17C44C-3561-D2F7-8D84-FBC53BDD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08500"/>
            <a:ext cx="145573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图片 20" descr="18">
            <a:extLst>
              <a:ext uri="{FF2B5EF4-FFF2-40B4-BE49-F238E27FC236}">
                <a16:creationId xmlns:a16="http://schemas.microsoft.com/office/drawing/2014/main" id="{2649D63A-4E4E-6B65-1340-D7351FA9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844675"/>
            <a:ext cx="6080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4" name="图片 19" descr="16">
            <a:extLst>
              <a:ext uri="{FF2B5EF4-FFF2-40B4-BE49-F238E27FC236}">
                <a16:creationId xmlns:a16="http://schemas.microsoft.com/office/drawing/2014/main" id="{0258DC51-85FC-5DFC-A499-F5B16EE8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844675"/>
            <a:ext cx="966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47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4">
            <a:extLst>
              <a:ext uri="{FF2B5EF4-FFF2-40B4-BE49-F238E27FC236}">
                <a16:creationId xmlns:a16="http://schemas.microsoft.com/office/drawing/2014/main" id="{D755567D-E446-257B-4792-E96D6C8C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1844675"/>
            <a:ext cx="44608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  </a:t>
            </a:r>
            <a:endParaRPr lang="en-US" altLang="zh-CN" sz="2800" b="1">
              <a:latin typeface="宋体" panose="02010600030101010101" pitchFamily="2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800" b="1"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latin typeface="宋体" panose="02010600030101010101" pitchFamily="2" charset="-122"/>
                <a:sym typeface="+mn-ea"/>
              </a:rPr>
              <a:t>  术前有既往史并长期口服相应药物的患者，术后遵医嘱口服药物。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28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57347" name="图片 1" descr="20">
            <a:extLst>
              <a:ext uri="{FF2B5EF4-FFF2-40B4-BE49-F238E27FC236}">
                <a16:creationId xmlns:a16="http://schemas.microsoft.com/office/drawing/2014/main" id="{CAD98695-F87A-98D1-7873-065C33EC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924175"/>
            <a:ext cx="421163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048A9-EE92-622F-456F-5FFDEF2F1A24}"/>
              </a:ext>
            </a:extLst>
          </p:cNvPr>
          <p:cNvSpPr/>
          <p:nvPr/>
        </p:nvSpPr>
        <p:spPr>
          <a:xfrm>
            <a:off x="2195513" y="476250"/>
            <a:ext cx="59182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3600" b="1" dirty="0">
              <a:latin typeface="+mn-ea"/>
              <a:ea typeface="+mn-ea"/>
            </a:endParaRPr>
          </a:p>
          <a:p>
            <a:pPr algn="ctr" eaLnBrk="1" hangingPunct="1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药物</a:t>
            </a:r>
          </a:p>
        </p:txBody>
      </p:sp>
    </p:spTree>
  </p:cSld>
  <p:clrMapOvr>
    <a:masterClrMapping/>
  </p:clrMapOvr>
  <p:transition spd="slow" advTm="10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>
            <a:extLst>
              <a:ext uri="{FF2B5EF4-FFF2-40B4-BE49-F238E27FC236}">
                <a16:creationId xmlns:a16="http://schemas.microsoft.com/office/drawing/2014/main" id="{1901E270-050D-AD08-4610-4C96696984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908050"/>
            <a:ext cx="748823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术后指导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表情肌康复训练方法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B4DA7-308D-901C-1D7D-F52FF3CD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113" y="1844675"/>
            <a:ext cx="56388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1.</a:t>
            </a:r>
            <a:r>
              <a:rPr lang="zh-CN" altLang="en-US" b="1" dirty="0">
                <a:latin typeface="+mn-ea"/>
              </a:rPr>
              <a:t>抬眉训练</a:t>
            </a:r>
            <a:endParaRPr lang="en-US" altLang="zh-CN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2.</a:t>
            </a:r>
            <a:r>
              <a:rPr lang="zh-CN" altLang="en-US" b="1" dirty="0">
                <a:latin typeface="+mn-ea"/>
              </a:rPr>
              <a:t>闭眼训练</a:t>
            </a:r>
            <a:endParaRPr lang="en-US" altLang="zh-CN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3.</a:t>
            </a:r>
            <a:r>
              <a:rPr lang="zh-CN" altLang="en-US" b="1" dirty="0">
                <a:latin typeface="+mn-ea"/>
              </a:rPr>
              <a:t>鼓腮训练</a:t>
            </a:r>
            <a:endParaRPr lang="en-US" altLang="zh-CN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4.</a:t>
            </a:r>
            <a:r>
              <a:rPr lang="zh-CN" altLang="en-US" b="1" dirty="0">
                <a:latin typeface="+mn-ea"/>
              </a:rPr>
              <a:t>努嘴训练</a:t>
            </a:r>
            <a:endParaRPr lang="en-US" altLang="zh-CN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5.</a:t>
            </a:r>
            <a:r>
              <a:rPr lang="zh-CN" altLang="en-US" b="1" dirty="0">
                <a:latin typeface="+mn-ea"/>
              </a:rPr>
              <a:t>示齿训练</a:t>
            </a:r>
            <a:endParaRPr lang="en-US" altLang="zh-CN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6.</a:t>
            </a:r>
            <a:r>
              <a:rPr lang="zh-CN" altLang="en-US" b="1" dirty="0">
                <a:latin typeface="+mn-ea"/>
              </a:rPr>
              <a:t>耸鼻训练</a:t>
            </a:r>
            <a:endParaRPr lang="en-US" altLang="zh-CN" b="1" dirty="0">
              <a:latin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4">
            <a:extLst>
              <a:ext uri="{FF2B5EF4-FFF2-40B4-BE49-F238E27FC236}">
                <a16:creationId xmlns:a16="http://schemas.microsoft.com/office/drawing/2014/main" id="{8F364A35-3A18-8F27-FF5B-9DF42B5D4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557338"/>
            <a:ext cx="41751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抬眉训练 </a:t>
            </a: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抬眉动作的完成主要依靠枕额肌额腹的运动。</a:t>
            </a:r>
          </a:p>
          <a:p>
            <a:pPr eaLnBrk="1" hangingPunct="1"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方法</a:t>
            </a:r>
            <a:r>
              <a:rPr lang="en-US" altLang="zh-CN" sz="2800" b="1" dirty="0">
                <a:latin typeface="+mn-ea"/>
                <a:ea typeface="+mn-ea"/>
              </a:rPr>
              <a:t>:</a:t>
            </a:r>
            <a:r>
              <a:rPr lang="zh-CN" altLang="zh-CN" sz="2800" b="1" dirty="0">
                <a:latin typeface="+mn-ea"/>
                <a:ea typeface="+mn-ea"/>
              </a:rPr>
              <a:t>使额头产生抬头纹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上提健侧与患侧的眉目切不要出现嘴角及脸颊的联动活动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zh-CN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59395" name="Picture 5">
            <a:extLst>
              <a:ext uri="{FF2B5EF4-FFF2-40B4-BE49-F238E27FC236}">
                <a16:creationId xmlns:a16="http://schemas.microsoft.com/office/drawing/2014/main" id="{FA7ABB3A-6837-BD13-9A6F-FF26B3BD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57338"/>
            <a:ext cx="4103687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2">
            <a:extLst>
              <a:ext uri="{FF2B5EF4-FFF2-40B4-BE49-F238E27FC236}">
                <a16:creationId xmlns:a16="http://schemas.microsoft.com/office/drawing/2014/main" id="{7CA38FCD-EFA3-83A0-42E6-1FC91FCA9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1528763"/>
            <a:ext cx="45878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闭眼训练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闭眼的功能主要依靠眼轮匝肌的运动收缩完成。</a:t>
            </a: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方法</a:t>
            </a:r>
            <a:r>
              <a:rPr lang="en-US" altLang="zh-CN" sz="2800" b="1" dirty="0">
                <a:latin typeface="+mn-ea"/>
                <a:ea typeface="+mn-ea"/>
              </a:rPr>
              <a:t>:</a:t>
            </a:r>
            <a:r>
              <a:rPr lang="zh-CN" altLang="zh-CN" sz="2800" b="1" dirty="0">
                <a:latin typeface="+mn-ea"/>
                <a:ea typeface="+mn-ea"/>
              </a:rPr>
              <a:t>训练闭眼时，嘱患者开始时轻轻地闭眼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两眼同时闭合</a:t>
            </a:r>
            <a:r>
              <a:rPr lang="en-US" altLang="zh-CN" sz="2800" b="1" dirty="0">
                <a:latin typeface="+mn-ea"/>
                <a:ea typeface="+mn-ea"/>
              </a:rPr>
              <a:t>10~20</a:t>
            </a:r>
            <a:r>
              <a:rPr lang="zh-CN" altLang="zh-CN" sz="2800" b="1" dirty="0">
                <a:latin typeface="+mn-ea"/>
                <a:ea typeface="+mn-ea"/>
              </a:rPr>
              <a:t>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zh-CN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如不能完全闭合眼睑，露白时可用示指的指腹沿着眶下缘轻轻的按摩一下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zh-CN" altLang="zh-CN" sz="2800" b="1" dirty="0">
                <a:latin typeface="+mn-ea"/>
                <a:ea typeface="+mn-ea"/>
              </a:rPr>
              <a:t>然后再用力闭眼</a:t>
            </a:r>
            <a:r>
              <a:rPr lang="en-US" altLang="zh-CN" sz="2800" b="1" dirty="0">
                <a:latin typeface="+mn-ea"/>
                <a:ea typeface="+mn-ea"/>
              </a:rPr>
              <a:t>10</a:t>
            </a:r>
            <a:r>
              <a:rPr lang="zh-CN" altLang="zh-CN" sz="2800" b="1" dirty="0">
                <a:latin typeface="+mn-ea"/>
                <a:ea typeface="+mn-ea"/>
              </a:rPr>
              <a:t>次，有助于眼睑闭合功能的恢复。 </a:t>
            </a:r>
          </a:p>
          <a:p>
            <a:pPr eaLnBrk="1" hangingPunct="1">
              <a:defRPr/>
            </a:pP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5A507D37-8674-79FA-9E60-93387571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700213"/>
            <a:ext cx="4103687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>
            <a:extLst>
              <a:ext uri="{FF2B5EF4-FFF2-40B4-BE49-F238E27FC236}">
                <a16:creationId xmlns:a16="http://schemas.microsoft.com/office/drawing/2014/main" id="{E00B8F32-4562-25F5-6582-DF9BEC0A5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4321175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鼓腮训练 </a:t>
            </a: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鼓腮训练有助于口轮匝肌及颊肌运动功能的恢复。</a:t>
            </a:r>
          </a:p>
          <a:p>
            <a:pPr eaLnBrk="1" hangingPunct="1"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方法</a:t>
            </a:r>
            <a:r>
              <a:rPr lang="en-US" altLang="zh-CN" sz="2800" b="1" dirty="0">
                <a:latin typeface="+mn-ea"/>
                <a:ea typeface="+mn-ea"/>
              </a:rPr>
              <a:t>:</a:t>
            </a:r>
            <a:r>
              <a:rPr lang="zh-CN" altLang="zh-CN" sz="2800" b="1" dirty="0">
                <a:latin typeface="+mn-ea"/>
                <a:ea typeface="+mn-ea"/>
              </a:rPr>
              <a:t>像吹气球一样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紧闭口唇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鼓起腮部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zh-CN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鼓腮漏气时，用手上下捏住患侧口轮匝肌进行鼓腮训练。</a:t>
            </a:r>
          </a:p>
          <a:p>
            <a:pPr eaLnBrk="1" hangingPunct="1">
              <a:defRPr/>
            </a:pPr>
            <a:endParaRPr lang="zh-CN" altLang="en-US" b="1" dirty="0"/>
          </a:p>
        </p:txBody>
      </p:sp>
      <p:pic>
        <p:nvPicPr>
          <p:cNvPr id="61443" name="Picture 5">
            <a:extLst>
              <a:ext uri="{FF2B5EF4-FFF2-40B4-BE49-F238E27FC236}">
                <a16:creationId xmlns:a16="http://schemas.microsoft.com/office/drawing/2014/main" id="{00A74C6D-28B7-B446-4FEF-61049C6B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773238"/>
            <a:ext cx="3598863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34B9CB3C-AB46-A6F4-7D37-58B66202D4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5" name="AutoShape 4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E8F93E90-17AD-4874-2BD6-F5ABDBAA2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6" name="AutoShape 6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84B2EF17-6206-FA52-9291-767BD97F5D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7" name="AutoShape 8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ED787D0B-F364-F4DB-3654-B4CC334EDA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8" name="AutoShape 11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DFE1D368-68FA-544F-3FE4-C8BDFF393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9" name="矩形 2">
            <a:extLst>
              <a:ext uri="{FF2B5EF4-FFF2-40B4-BE49-F238E27FC236}">
                <a16:creationId xmlns:a16="http://schemas.microsoft.com/office/drawing/2014/main" id="{E7227732-06E2-E02F-A79C-A7A077DAA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0" y="119697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治疗方案</a:t>
            </a:r>
          </a:p>
        </p:txBody>
      </p:sp>
      <p:sp>
        <p:nvSpPr>
          <p:cNvPr id="33800" name="矩形 3">
            <a:extLst>
              <a:ext uri="{FF2B5EF4-FFF2-40B4-BE49-F238E27FC236}">
                <a16:creationId xmlns:a16="http://schemas.microsoft.com/office/drawing/2014/main" id="{97AB8BF0-3A79-4F65-3501-1264F115D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76475"/>
            <a:ext cx="82089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1.</a:t>
            </a:r>
            <a:r>
              <a:rPr lang="zh-CN" altLang="en-US" sz="2800" b="1"/>
              <a:t>放射治疗（伽马刀治疗）</a:t>
            </a:r>
            <a:r>
              <a:rPr lang="zh-CN" altLang="en-US" sz="3200" b="1"/>
              <a:t>：</a:t>
            </a:r>
            <a:r>
              <a:rPr lang="zh-CN" altLang="en-US" sz="2400" b="1"/>
              <a:t>主要用于小听神经瘤治疗</a:t>
            </a:r>
            <a:endParaRPr lang="en-US" altLang="zh-CN" sz="3200" b="1"/>
          </a:p>
          <a:p>
            <a:pPr eaLnBrk="1" hangingPunct="1"/>
            <a:r>
              <a:rPr lang="en-US" altLang="zh-CN" sz="2800" b="1"/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手术切除</a:t>
            </a:r>
            <a:r>
              <a:rPr lang="zh-CN" altLang="en-US" sz="2800" b="1"/>
              <a:t>：</a:t>
            </a:r>
            <a:r>
              <a:rPr lang="zh-CN" altLang="en-US" sz="2400" b="1">
                <a:solidFill>
                  <a:srgbClr val="FF0000"/>
                </a:solidFill>
              </a:rPr>
              <a:t>主要治疗方法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2">
            <a:extLst>
              <a:ext uri="{FF2B5EF4-FFF2-40B4-BE49-F238E27FC236}">
                <a16:creationId xmlns:a16="http://schemas.microsoft.com/office/drawing/2014/main" id="{C168C00F-2C20-2668-37B2-92F0A213B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73238"/>
            <a:ext cx="4608513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努嘴训练 </a:t>
            </a: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努嘴主要靠口轮匝肌收缩来完成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zh-CN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方法</a:t>
            </a:r>
            <a:r>
              <a:rPr lang="en-US" altLang="zh-CN" sz="2800" b="1" dirty="0">
                <a:latin typeface="+mn-ea"/>
                <a:ea typeface="+mn-ea"/>
              </a:rPr>
              <a:t>:</a:t>
            </a:r>
            <a:r>
              <a:rPr lang="zh-CN" altLang="zh-CN" sz="2800" b="1" dirty="0">
                <a:latin typeface="+mn-ea"/>
                <a:ea typeface="+mn-ea"/>
              </a:rPr>
              <a:t>用力收缩口唇并向前努嘴，努嘴时要用力。口轮匝肌恢复后，患者能够鼓腮，刷牙漏水或进食流口水的症状随之消失。</a:t>
            </a:r>
          </a:p>
          <a:p>
            <a:pPr eaLnBrk="1" hangingPunct="1">
              <a:defRPr/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2467" name="Picture 5">
            <a:extLst>
              <a:ext uri="{FF2B5EF4-FFF2-40B4-BE49-F238E27FC236}">
                <a16:creationId xmlns:a16="http://schemas.microsoft.com/office/drawing/2014/main" id="{49701403-B0EE-9832-AFF1-21477CE2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1773238"/>
            <a:ext cx="3816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">
            <a:extLst>
              <a:ext uri="{FF2B5EF4-FFF2-40B4-BE49-F238E27FC236}">
                <a16:creationId xmlns:a16="http://schemas.microsoft.com/office/drawing/2014/main" id="{264CE8FE-E4D1-2A48-3B99-0824AD176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484313"/>
            <a:ext cx="4321175" cy="554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示齿训练 </a:t>
            </a: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示齿动作主要靠颧大、小肌、提口角肌及笑肌的收缩来完成。而这四块肌肉的运动功能障碍是引起口角歪斜的主要原因。</a:t>
            </a: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方法</a:t>
            </a:r>
            <a:r>
              <a:rPr lang="en-US" altLang="zh-CN" sz="2800" b="1" dirty="0">
                <a:latin typeface="+mn-ea"/>
                <a:ea typeface="+mn-ea"/>
              </a:rPr>
              <a:t>:</a:t>
            </a:r>
            <a:r>
              <a:rPr lang="zh-CN" altLang="zh-CN" sz="2800" b="1" dirty="0">
                <a:latin typeface="+mn-ea"/>
                <a:ea typeface="+mn-ea"/>
              </a:rPr>
              <a:t>做呲牙动作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上下牙齿紧闭</a:t>
            </a:r>
            <a:r>
              <a:rPr lang="en-US" altLang="zh-CN" sz="2800" b="1" dirty="0">
                <a:latin typeface="+mn-ea"/>
                <a:ea typeface="+mn-ea"/>
              </a:rPr>
              <a:t>,</a:t>
            </a:r>
            <a:r>
              <a:rPr lang="zh-CN" altLang="zh-CN" sz="2800" b="1" dirty="0">
                <a:latin typeface="+mn-ea"/>
                <a:ea typeface="+mn-ea"/>
              </a:rPr>
              <a:t>口角向两侧同时运动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r>
              <a:rPr lang="zh-CN" altLang="zh-CN" sz="2800" b="1" dirty="0">
                <a:latin typeface="+mn-ea"/>
                <a:ea typeface="+mn-ea"/>
              </a:rPr>
              <a:t>避免只向一侧用力练成一种习惯性的口角偏斜运动。 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pic>
        <p:nvPicPr>
          <p:cNvPr id="63491" name="Picture 6">
            <a:extLst>
              <a:ext uri="{FF2B5EF4-FFF2-40B4-BE49-F238E27FC236}">
                <a16:creationId xmlns:a16="http://schemas.microsoft.com/office/drawing/2014/main" id="{8D25E4AA-6A0A-D93E-C28B-1A351F61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8" y="1484313"/>
            <a:ext cx="40322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2">
            <a:extLst>
              <a:ext uri="{FF2B5EF4-FFF2-40B4-BE49-F238E27FC236}">
                <a16:creationId xmlns:a16="http://schemas.microsoft.com/office/drawing/2014/main" id="{4D8517D5-16EE-83E7-FA9F-9176DE52F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74800"/>
            <a:ext cx="4681537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4000" b="1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耸鼻训练 </a:t>
            </a:r>
          </a:p>
          <a:p>
            <a:pPr eaLnBrk="1" hangingPunct="1">
              <a:defRPr/>
            </a:pP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zh-CN" sz="2800" b="1" dirty="0">
                <a:latin typeface="+mn-ea"/>
                <a:ea typeface="+mn-ea"/>
              </a:rPr>
              <a:t>耸鼻运动主要靠提上唇肌及压鼻肌的运动收缩来完成。</a:t>
            </a:r>
          </a:p>
          <a:p>
            <a:pPr eaLnBrk="1" hangingPunct="1"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方法：</a:t>
            </a:r>
            <a:r>
              <a:rPr lang="zh-CN" altLang="zh-CN" sz="2800" b="1" dirty="0">
                <a:latin typeface="+mn-ea"/>
                <a:ea typeface="+mn-ea"/>
              </a:rPr>
              <a:t>在训练时应注意往鼻子方向用力。</a:t>
            </a:r>
          </a:p>
          <a:p>
            <a:pPr eaLnBrk="1" hangingPunct="1">
              <a:defRPr/>
            </a:pP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131F0DF7-6485-9FF7-62CE-1B01A410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574800"/>
            <a:ext cx="37433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EF28F703-33B3-9F98-A1E7-3DD374DE1734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500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办理出院手续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9922E1-3EEC-C547-E292-F00580A4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" y="1500188"/>
            <a:ext cx="9001125" cy="2286000"/>
          </a:xfrm>
        </p:spPr>
        <p:txBody>
          <a:bodyPr/>
          <a:lstStyle/>
          <a:p>
            <a:pPr>
              <a:defRPr/>
            </a:pPr>
            <a:r>
              <a:rPr lang="zh-CN" altLang="en-US" sz="2800" u="sng" dirty="0">
                <a:latin typeface="+mn-ea"/>
                <a:ea typeface="+mn-ea"/>
              </a:rPr>
              <a:t>出院当天管床医生开据出院诊断证明书交于患者</a:t>
            </a:r>
            <a:endParaRPr lang="en-US" altLang="zh-CN" sz="2800" u="sng" dirty="0">
              <a:latin typeface="+mn-ea"/>
              <a:ea typeface="+mn-ea"/>
            </a:endParaRPr>
          </a:p>
          <a:p>
            <a:pPr algn="l">
              <a:defRPr/>
            </a:pP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北京市医保患者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出院</a:t>
            </a:r>
            <a:r>
              <a:rPr lang="en-US" altLang="zh-CN" sz="2800" dirty="0">
                <a:latin typeface="+mn-ea"/>
                <a:ea typeface="+mn-ea"/>
              </a:rPr>
              <a:t>5</a:t>
            </a:r>
            <a:r>
              <a:rPr lang="zh-CN" altLang="en-US" sz="2800" dirty="0">
                <a:latin typeface="+mn-ea"/>
                <a:ea typeface="+mn-ea"/>
              </a:rPr>
              <a:t>个工作日后或收到短信通知后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2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自费、公费、新农合患者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等护士通知后携带押金条到出院处办理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异地医保患者（住院时医保卡押在住院处）</a:t>
            </a:r>
            <a:r>
              <a:rPr lang="zh-CN" altLang="en-US" sz="2800" dirty="0">
                <a:latin typeface="+mn-ea"/>
                <a:ea typeface="+mn-ea"/>
              </a:rPr>
              <a:t>：出院当天收到短信通知后携带押金条到出院处办理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（如您为周六日出院，请于下周一</a:t>
            </a:r>
            <a:r>
              <a:rPr lang="en-US" altLang="zh-CN" sz="2800" dirty="0">
                <a:latin typeface="+mn-ea"/>
                <a:ea typeface="+mn-ea"/>
              </a:rPr>
              <a:t>14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r>
              <a:rPr lang="en-US" altLang="zh-CN" sz="2800" dirty="0">
                <a:latin typeface="+mn-ea"/>
                <a:ea typeface="+mn-ea"/>
              </a:rPr>
              <a:t>00</a:t>
            </a:r>
            <a:r>
              <a:rPr lang="zh-CN" altLang="en-US" sz="2800" dirty="0">
                <a:latin typeface="+mn-ea"/>
                <a:ea typeface="+mn-ea"/>
              </a:rPr>
              <a:t>后携带押金条到出院处办理）</a:t>
            </a:r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C855CFA2-F273-E94E-A167-48343D68A3A6}"/>
              </a:ext>
            </a:extLst>
          </p:cNvPr>
          <p:cNvSpPr/>
          <p:nvPr/>
        </p:nvSpPr>
        <p:spPr>
          <a:xfrm>
            <a:off x="571500" y="1571625"/>
            <a:ext cx="285750" cy="28575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CAF8557D-66B2-5843-2B9C-F1E41B9769C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571500" y="857250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如需复印病历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2C7FA6-D92D-8754-2830-7B2F922AC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1643063"/>
            <a:ext cx="8215312" cy="1752600"/>
          </a:xfrm>
        </p:spPr>
        <p:txBody>
          <a:bodyPr/>
          <a:lstStyle/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请携带：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患者身份证、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办理人身份证、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+mn-ea"/>
                <a:ea typeface="+mn-ea"/>
              </a:rPr>
              <a:t>现金、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到病案室（门诊地下一层）办理病例复印登记手续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zh-CN" altLang="en-US" sz="2800" dirty="0">
                <a:latin typeface="+mn-ea"/>
                <a:ea typeface="+mn-ea"/>
              </a:rPr>
              <a:t>  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注：北京市医保患者请于出院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个工作日后携带患者身份证、办理人身份证、现金到门诊地下一层病案室复印。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五角星 3">
            <a:extLst>
              <a:ext uri="{FF2B5EF4-FFF2-40B4-BE49-F238E27FC236}">
                <a16:creationId xmlns:a16="http://schemas.microsoft.com/office/drawing/2014/main" id="{779B4A33-3603-D98F-BDBD-38DCB902AFCD}"/>
              </a:ext>
            </a:extLst>
          </p:cNvPr>
          <p:cNvSpPr/>
          <p:nvPr/>
        </p:nvSpPr>
        <p:spPr>
          <a:xfrm>
            <a:off x="571500" y="4857750"/>
            <a:ext cx="285750" cy="285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>
            <a:extLst>
              <a:ext uri="{FF2B5EF4-FFF2-40B4-BE49-F238E27FC236}">
                <a16:creationId xmlns:a16="http://schemas.microsoft.com/office/drawing/2014/main" id="{100B652E-FD22-18CE-D86D-FD3E25EA612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9750" y="1773238"/>
            <a:ext cx="7559675" cy="36496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1.</a:t>
            </a:r>
            <a:r>
              <a:rPr lang="zh-CN" altLang="en-US" b="1" dirty="0">
                <a:latin typeface="+mn-ea"/>
              </a:rPr>
              <a:t>正常恢复饮食后以清淡饮食为宜，避免油腻、辛辣刺激食物。</a:t>
            </a:r>
            <a:endParaRPr lang="en-US" altLang="zh-CN" b="1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2.</a:t>
            </a:r>
            <a:r>
              <a:rPr lang="zh-CN" altLang="en-US" b="1" dirty="0">
                <a:latin typeface="+mn-ea"/>
              </a:rPr>
              <a:t>注意休息，避免重体力劳动。养成良好的生活习惯，保障睡眠。</a:t>
            </a:r>
            <a:endParaRPr lang="en-US" altLang="zh-CN" b="1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3.</a:t>
            </a:r>
            <a:r>
              <a:rPr lang="zh-CN" altLang="en-US" b="1" dirty="0">
                <a:latin typeface="+mn-ea"/>
              </a:rPr>
              <a:t>保持大便通畅，必要时使用缓泻剂。</a:t>
            </a:r>
            <a:endParaRPr lang="en-US" altLang="zh-CN" b="1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4.</a:t>
            </a:r>
            <a:r>
              <a:rPr lang="zh-CN" altLang="en-US" b="1" dirty="0">
                <a:latin typeface="+mn-ea"/>
              </a:rPr>
              <a:t>保持情绪稳定，避免大悲大喜，心态平和。</a:t>
            </a:r>
            <a:endParaRPr lang="en-US" altLang="zh-CN" b="1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+mn-ea"/>
              </a:rPr>
              <a:t>5.</a:t>
            </a:r>
            <a:r>
              <a:rPr lang="zh-CN" altLang="en-US" b="1" dirty="0">
                <a:solidFill>
                  <a:prstClr val="black"/>
                </a:solidFill>
                <a:latin typeface="宋体"/>
              </a:rPr>
              <a:t>遵医嘱按时复查，</a:t>
            </a:r>
            <a:r>
              <a:rPr lang="zh-CN" altLang="en-US" b="1" dirty="0">
                <a:latin typeface="+mn-ea"/>
              </a:rPr>
              <a:t>如有头晕、头痛、恶心、呕吐、听力下降、耳鸣等症状及时就医。</a:t>
            </a:r>
            <a:endParaRPr lang="en-US" altLang="zh-CN" b="1" dirty="0">
              <a:latin typeface="+mn-ea"/>
            </a:endParaRPr>
          </a:p>
        </p:txBody>
      </p:sp>
      <p:sp>
        <p:nvSpPr>
          <p:cNvPr id="67587" name="标题 2">
            <a:extLst>
              <a:ext uri="{FF2B5EF4-FFF2-40B4-BE49-F238E27FC236}">
                <a16:creationId xmlns:a16="http://schemas.microsoft.com/office/drawing/2014/main" id="{5FD2FEE8-8895-B6EC-9625-E745A1A8E1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27088" y="765175"/>
            <a:ext cx="7559675" cy="960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出院宣教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3">
            <a:extLst>
              <a:ext uri="{FF2B5EF4-FFF2-40B4-BE49-F238E27FC236}">
                <a16:creationId xmlns:a16="http://schemas.microsoft.com/office/drawing/2014/main" id="{D79192ED-5E76-FB07-4AC9-3F20A284B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9810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CC3399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手术顺利  早日康复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C67E36-8909-BEB7-FBB4-DFA1B7694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916832"/>
            <a:ext cx="9000913" cy="4810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2201762-3222-98AA-18A5-9EA2ED9842E3}"/>
              </a:ext>
            </a:extLst>
          </p:cNvPr>
          <p:cNvSpPr/>
          <p:nvPr/>
        </p:nvSpPr>
        <p:spPr>
          <a:xfrm>
            <a:off x="0" y="1611313"/>
            <a:ext cx="9134475" cy="3748087"/>
          </a:xfrm>
          <a:prstGeom prst="rect">
            <a:avLst/>
          </a:prstGeom>
          <a:solidFill>
            <a:srgbClr val="7F7F7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5F0A578-8BF2-9446-7C04-D3E6A3F1D0D9}"/>
              </a:ext>
            </a:extLst>
          </p:cNvPr>
          <p:cNvSpPr/>
          <p:nvPr/>
        </p:nvSpPr>
        <p:spPr>
          <a:xfrm>
            <a:off x="1599920" y="1614398"/>
            <a:ext cx="6068423" cy="10369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</a:rPr>
              <a:t>半坐卧位；脑脊液漏时头偏向患侧；勿用力擤鼻涕、打喷嚏；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3C8C898-D7C3-8B0B-A9F5-570D6DCC4E51}"/>
              </a:ext>
            </a:extLst>
          </p:cNvPr>
          <p:cNvSpPr/>
          <p:nvPr/>
        </p:nvSpPr>
        <p:spPr>
          <a:xfrm>
            <a:off x="287524" y="2932145"/>
            <a:ext cx="5184576" cy="1036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进食、饮水速度要慢，指导患者进行吞咽训练；遵医嘱用药；指导患者进行表情肌康复训练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31DD97-81A9-19EE-DCFD-CF5E5FF4ED9E}"/>
              </a:ext>
            </a:extLst>
          </p:cNvPr>
          <p:cNvSpPr/>
          <p:nvPr/>
        </p:nvSpPr>
        <p:spPr>
          <a:xfrm>
            <a:off x="5354935" y="4482941"/>
            <a:ext cx="3779912" cy="7776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保持皮肤局部干燥；遵医嘱镇痛抗病毒治疗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280B83B-5329-2A86-1F92-943928AB5E7D}"/>
              </a:ext>
            </a:extLst>
          </p:cNvPr>
          <p:cNvSpPr/>
          <p:nvPr/>
        </p:nvSpPr>
        <p:spPr>
          <a:xfrm>
            <a:off x="287524" y="4365104"/>
            <a:ext cx="5004556" cy="9505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鼓励患者自行咳嗽排痰：定时翻身、叩背；监测体温；遵医嘱应用抗生素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61DC0BB-3743-31D5-C39E-5AA6EFC7DD03}"/>
              </a:ext>
            </a:extLst>
          </p:cNvPr>
          <p:cNvSpPr/>
          <p:nvPr/>
        </p:nvSpPr>
        <p:spPr>
          <a:xfrm>
            <a:off x="5544108" y="2932145"/>
            <a:ext cx="3420380" cy="1036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</a:rPr>
              <a:t>监测体温；保持伤口敷料清洁干燥；遵医嘱应用抗生素</a:t>
            </a:r>
          </a:p>
        </p:txBody>
      </p:sp>
      <p:sp>
        <p:nvSpPr>
          <p:cNvPr id="34834" name="标题 1">
            <a:extLst>
              <a:ext uri="{FF2B5EF4-FFF2-40B4-BE49-F238E27FC236}">
                <a16:creationId xmlns:a16="http://schemas.microsoft.com/office/drawing/2014/main" id="{AF2EE5C9-E5F6-1FBC-10FD-A138BC436813}"/>
              </a:ext>
            </a:extLst>
          </p:cNvPr>
          <p:cNvSpPr txBox="1">
            <a:spLocks/>
          </p:cNvSpPr>
          <p:nvPr/>
        </p:nvSpPr>
        <p:spPr bwMode="auto">
          <a:xfrm>
            <a:off x="401638" y="4730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术后并发症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B515EB4-AD9D-17B3-2FE4-3294D715326B}"/>
              </a:ext>
            </a:extLst>
          </p:cNvPr>
          <p:cNvSpPr/>
          <p:nvPr/>
        </p:nvSpPr>
        <p:spPr>
          <a:xfrm>
            <a:off x="1619250" y="1611313"/>
            <a:ext cx="6048375" cy="10842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8064A2">
                    <a:lumMod val="75000"/>
                  </a:srgbClr>
                </a:solidFill>
              </a:rPr>
              <a:t>脑脊液漏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1707B59-ACE3-383D-0E28-EC5D8EE81CA4}"/>
              </a:ext>
            </a:extLst>
          </p:cNvPr>
          <p:cNvSpPr/>
          <p:nvPr/>
        </p:nvSpPr>
        <p:spPr>
          <a:xfrm>
            <a:off x="287338" y="2932113"/>
            <a:ext cx="5076825" cy="103663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2400" b="1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zh-CN" altLang="en-US" sz="2400" b="1">
                <a:solidFill>
                  <a:srgbClr val="D99694"/>
                </a:solidFill>
              </a:rPr>
              <a:t>后组颅神经损伤</a:t>
            </a:r>
            <a:r>
              <a:rPr lang="en-US" altLang="zh-CN" sz="2400" b="1">
                <a:solidFill>
                  <a:srgbClr val="F2AD98"/>
                </a:solidFill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面瘫</a:t>
            </a:r>
            <a:r>
              <a:rPr lang="zh-CN" altLang="en-US" sz="2000" b="1">
                <a:solidFill>
                  <a:schemeClr val="tx1"/>
                </a:solidFill>
                <a:latin typeface="宋体" pitchFamily="2" charset="-122"/>
              </a:rPr>
              <a:t>、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饮水呛咳</a:t>
            </a:r>
            <a:r>
              <a:rPr lang="zh-CN" altLang="en-US" sz="2000" b="1">
                <a:solidFill>
                  <a:schemeClr val="tx1"/>
                </a:solidFill>
                <a:latin typeface="宋体" pitchFamily="2" charset="-122"/>
              </a:rPr>
              <a:t>、</a:t>
            </a:r>
            <a:r>
              <a:rPr lang="zh-CN" altLang="en-US" sz="2000" b="1">
                <a:solidFill>
                  <a:srgbClr val="D99694"/>
                </a:solidFill>
              </a:rPr>
              <a:t>听力下降、吞咽困难等</a:t>
            </a:r>
            <a:r>
              <a:rPr lang="en-US" altLang="zh-CN" sz="2000" b="1">
                <a:solidFill>
                  <a:srgbClr val="F2AD98"/>
                </a:solidFill>
                <a:latin typeface="宋体" pitchFamily="2" charset="-122"/>
              </a:rPr>
              <a:t>)</a:t>
            </a:r>
            <a:endParaRPr lang="zh-CN" altLang="en-US" sz="2000" b="1">
              <a:solidFill>
                <a:srgbClr val="F2AD98"/>
              </a:solidFill>
              <a:latin typeface="宋体" pitchFamily="2" charset="-122"/>
            </a:endParaRPr>
          </a:p>
          <a:p>
            <a:pPr algn="ctr" eaLnBrk="1" hangingPunct="1">
              <a:defRPr/>
            </a:pPr>
            <a:endParaRPr lang="zh-CN" altLang="en-US" sz="2400" b="1">
              <a:solidFill>
                <a:srgbClr val="D99694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CCB9FA0-C936-C38D-321D-1693FE017C82}"/>
              </a:ext>
            </a:extLst>
          </p:cNvPr>
          <p:cNvSpPr/>
          <p:nvPr/>
        </p:nvSpPr>
        <p:spPr>
          <a:xfrm>
            <a:off x="5543550" y="2932113"/>
            <a:ext cx="3457575" cy="103663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C0504D">
                    <a:lumMod val="60000"/>
                    <a:lumOff val="40000"/>
                  </a:srgbClr>
                </a:solidFill>
              </a:rPr>
              <a:t>颅内感染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871FF9A-8154-1148-42AC-6EC6C274ED74}"/>
              </a:ext>
            </a:extLst>
          </p:cNvPr>
          <p:cNvSpPr/>
          <p:nvPr/>
        </p:nvSpPr>
        <p:spPr>
          <a:xfrm>
            <a:off x="5364163" y="4483100"/>
            <a:ext cx="3887787" cy="7778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单纯性疱疹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B4A277B-F217-9BEB-2543-1CE95399572D}"/>
              </a:ext>
            </a:extLst>
          </p:cNvPr>
          <p:cNvSpPr/>
          <p:nvPr/>
        </p:nvSpPr>
        <p:spPr>
          <a:xfrm>
            <a:off x="157163" y="4321175"/>
            <a:ext cx="5184775" cy="1038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肺部感染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">
            <a:extLst>
              <a:ext uri="{FF2B5EF4-FFF2-40B4-BE49-F238E27FC236}">
                <a16:creationId xmlns:a16="http://schemas.microsoft.com/office/drawing/2014/main" id="{F8525315-B109-D5E2-FEB4-8B8A12D4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981075"/>
            <a:ext cx="435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物品准备</a:t>
            </a:r>
          </a:p>
        </p:txBody>
      </p:sp>
      <p:sp>
        <p:nvSpPr>
          <p:cNvPr id="24579" name="矩形 4">
            <a:extLst>
              <a:ext uri="{FF2B5EF4-FFF2-40B4-BE49-F238E27FC236}">
                <a16:creationId xmlns:a16="http://schemas.microsoft.com/office/drawing/2014/main" id="{8389B127-09C5-43CE-4D2D-3CAA2A130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227388"/>
            <a:ext cx="3960813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pitchFamily="34" charset="0"/>
              <a:buNone/>
              <a:defRPr/>
            </a:pPr>
            <a:r>
              <a:rPr lang="zh-CN" altLang="en-US" sz="3200" b="1" dirty="0"/>
              <a:t>  </a:t>
            </a:r>
            <a:r>
              <a:rPr lang="zh-CN" altLang="en-US" sz="3200" b="1" dirty="0">
                <a:latin typeface="+mn-ea"/>
                <a:ea typeface="+mn-ea"/>
              </a:rPr>
              <a:t>医用看护垫</a:t>
            </a:r>
            <a:r>
              <a:rPr lang="en-US" altLang="zh-CN" sz="3200" b="1" dirty="0">
                <a:latin typeface="+mn-ea"/>
                <a:ea typeface="+mn-ea"/>
              </a:rPr>
              <a:t>1</a:t>
            </a:r>
            <a:r>
              <a:rPr lang="zh-CN" altLang="en-US" sz="3200" b="1" dirty="0">
                <a:latin typeface="+mn-ea"/>
                <a:ea typeface="+mn-ea"/>
              </a:rPr>
              <a:t>包</a:t>
            </a:r>
            <a:endParaRPr lang="en-US" altLang="zh-CN" sz="3200" b="1" dirty="0">
              <a:latin typeface="+mn-ea"/>
              <a:ea typeface="+mn-ea"/>
            </a:endParaRPr>
          </a:p>
          <a:p>
            <a:pPr marL="342900" indent="-342900" eaLnBrk="1" hangingPunct="1">
              <a:defRPr/>
            </a:pPr>
            <a:r>
              <a:rPr lang="zh-CN" altLang="en-US" sz="3200" b="1" dirty="0">
                <a:latin typeface="+mn-ea"/>
                <a:ea typeface="+mn-ea"/>
              </a:rPr>
              <a:t> 规格</a:t>
            </a:r>
            <a:r>
              <a:rPr lang="en-US" altLang="zh-CN" sz="3200" b="1" dirty="0">
                <a:latin typeface="+mn-ea"/>
                <a:ea typeface="+mn-ea"/>
              </a:rPr>
              <a:t>60cm</a:t>
            </a:r>
            <a:r>
              <a:rPr lang="zh-CN" altLang="en-US" sz="3200" b="1" dirty="0">
                <a:latin typeface="+mn-ea"/>
                <a:ea typeface="+mn-ea"/>
              </a:rPr>
              <a:t>*</a:t>
            </a:r>
            <a:r>
              <a:rPr lang="en-US" altLang="zh-CN" sz="3200" b="1" dirty="0">
                <a:latin typeface="+mn-ea"/>
                <a:ea typeface="+mn-ea"/>
              </a:rPr>
              <a:t>90cm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36868" name="图片 1">
            <a:extLst>
              <a:ext uri="{FF2B5EF4-FFF2-40B4-BE49-F238E27FC236}">
                <a16:creationId xmlns:a16="http://schemas.microsoft.com/office/drawing/2014/main" id="{9E65C56F-94B1-F45E-034A-B5CCCD2D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171825"/>
            <a:ext cx="3652838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09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1F872B52-1FB1-A043-8583-9B834D9048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1" name="AutoShape 4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775E335D-7F2F-814D-7F0D-912509F07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2" name="AutoShape 6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8CDEE260-5D89-D9C8-05FC-01C0AB6F1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3" name="AutoShape 8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71936432-5FD8-5877-EFEA-09DE3315CB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4" name="AutoShape 11" descr="https://ss3.bdstatic.com/70cFv8Sh_Q1YnxGkpoWK1HF6hhy/it/u=223262805,3965979684&amp;fm=26&amp;gp=0.jpg">
            <a:extLst>
              <a:ext uri="{FF2B5EF4-FFF2-40B4-BE49-F238E27FC236}">
                <a16:creationId xmlns:a16="http://schemas.microsoft.com/office/drawing/2014/main" id="{7EF8B8B4-A0AD-6C77-D479-742065F43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5" name="矩形 3">
            <a:extLst>
              <a:ext uri="{FF2B5EF4-FFF2-40B4-BE49-F238E27FC236}">
                <a16:creationId xmlns:a16="http://schemas.microsoft.com/office/drawing/2014/main" id="{6516266E-F186-C5A3-1FD5-ACAD373F5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1268413"/>
            <a:ext cx="3454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术前准备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</a:t>
            </a:r>
          </a:p>
        </p:txBody>
      </p:sp>
      <p:sp>
        <p:nvSpPr>
          <p:cNvPr id="16" name="AutoShape 12" descr="http://5b0988e595225.cdn.sohucs.com/images/20171212/b81d5fe2929f4869b71ccff55c12fc67.jpeg">
            <a:extLst>
              <a:ext uri="{FF2B5EF4-FFF2-40B4-BE49-F238E27FC236}">
                <a16:creationId xmlns:a16="http://schemas.microsoft.com/office/drawing/2014/main" id="{A7DA130A-E04B-C895-2368-F3C3FEFB45F6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-252413" y="2708275"/>
            <a:ext cx="5651501" cy="935038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3600" dirty="0">
                <a:latin typeface="+mn-ea"/>
                <a:ea typeface="+mn-ea"/>
              </a:rPr>
              <a:t>目的</a:t>
            </a:r>
            <a:r>
              <a:rPr lang="en-US" altLang="zh-CN" sz="4000" dirty="0">
                <a:latin typeface="+mn-ea"/>
                <a:ea typeface="+mn-ea"/>
              </a:rPr>
              <a:t>: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暴露手术视野，</a:t>
            </a:r>
            <a:b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b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预防术后感染。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37897" name="Picture 2">
            <a:extLst>
              <a:ext uri="{FF2B5EF4-FFF2-40B4-BE49-F238E27FC236}">
                <a16:creationId xmlns:a16="http://schemas.microsoft.com/office/drawing/2014/main" id="{1BA606E1-708A-3AA1-BF84-5E714131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955925"/>
            <a:ext cx="3921125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>
            <a:extLst>
              <a:ext uri="{FF2B5EF4-FFF2-40B4-BE49-F238E27FC236}">
                <a16:creationId xmlns:a16="http://schemas.microsoft.com/office/drawing/2014/main" id="{39BD653A-080B-5449-E980-32EC2BAD6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125538"/>
            <a:ext cx="3889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禁食水</a:t>
            </a:r>
          </a:p>
        </p:txBody>
      </p:sp>
      <p:sp>
        <p:nvSpPr>
          <p:cNvPr id="38915" name="矩形 2">
            <a:extLst>
              <a:ext uri="{FF2B5EF4-FFF2-40B4-BE49-F238E27FC236}">
                <a16:creationId xmlns:a16="http://schemas.microsoft.com/office/drawing/2014/main" id="{6F060EBE-79DD-A36C-FB8A-8773B9A2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133600"/>
            <a:ext cx="76327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您明天即将手术，请于今晚进清淡饮食。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如您入睡困难，遵医嘱口服安定以助您良好的睡眠。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3.</a:t>
            </a:r>
            <a:r>
              <a:rPr lang="zh-CN" altLang="en-US" sz="3200" b="1">
                <a:latin typeface="宋体" panose="02010600030101010101" pitchFamily="2" charset="-122"/>
              </a:rPr>
              <a:t>夜</a:t>
            </a:r>
            <a:r>
              <a:rPr lang="en-US" altLang="zh-CN" sz="3200" b="1">
                <a:latin typeface="宋体" panose="02010600030101010101" pitchFamily="2" charset="-122"/>
              </a:rPr>
              <a:t>00:00</a:t>
            </a:r>
            <a:r>
              <a:rPr lang="zh-CN" altLang="en-US" sz="3200" b="1">
                <a:latin typeface="宋体" panose="02010600030101010101" pitchFamily="2" charset="-122"/>
              </a:rPr>
              <a:t>以后至术晨均禁食水。</a:t>
            </a:r>
          </a:p>
        </p:txBody>
      </p:sp>
    </p:spTree>
  </p:cSld>
  <p:clrMapOvr>
    <a:masterClrMapping/>
  </p:clrMapOvr>
  <p:transition advTm="4563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>
            <a:extLst>
              <a:ext uri="{FF2B5EF4-FFF2-40B4-BE49-F238E27FC236}">
                <a16:creationId xmlns:a16="http://schemas.microsoft.com/office/drawing/2014/main" id="{3286AD2C-0D2B-0290-DFE9-EDF32B98D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196975"/>
            <a:ext cx="4352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术前用药</a:t>
            </a:r>
          </a:p>
        </p:txBody>
      </p:sp>
      <p:sp>
        <p:nvSpPr>
          <p:cNvPr id="39939" name="矩形 4">
            <a:extLst>
              <a:ext uri="{FF2B5EF4-FFF2-40B4-BE49-F238E27FC236}">
                <a16:creationId xmlns:a16="http://schemas.microsoft.com/office/drawing/2014/main" id="{20AE1EE3-12D1-8863-1AE2-2849BA739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060575"/>
            <a:ext cx="8064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1.</a:t>
            </a:r>
            <a:r>
              <a:rPr lang="zh-CN" altLang="en-US" sz="3200" b="1">
                <a:latin typeface="宋体" panose="02010600030101010101" pitchFamily="2" charset="-122"/>
              </a:rPr>
              <a:t>如您患有高血压，请于术晨</a:t>
            </a:r>
            <a:r>
              <a:rPr lang="en-US" altLang="zh-CN" sz="3200" b="1">
                <a:latin typeface="宋体" panose="02010600030101010101" pitchFamily="2" charset="-122"/>
              </a:rPr>
              <a:t>06:00</a:t>
            </a:r>
            <a:r>
              <a:rPr lang="zh-CN" altLang="en-US" sz="3200" b="1">
                <a:latin typeface="宋体" panose="02010600030101010101" pitchFamily="2" charset="-122"/>
              </a:rPr>
              <a:t>口服降压药（自备药，请自行口服），喝药时用极少量水送服。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latin typeface="宋体" panose="02010600030101010101" pitchFamily="2" charset="-122"/>
              </a:rPr>
              <a:t>如果您患有糖尿病，术晨勿服用降糖药物，以防低血糖发生。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3200" b="1">
              <a:latin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宋体" panose="02010600030101010101" pitchFamily="2" charset="-122"/>
              </a:rPr>
              <a:t>3.</a:t>
            </a:r>
            <a:r>
              <a:rPr lang="zh-CN" altLang="en-US" sz="3200" b="1">
                <a:latin typeface="宋体" panose="02010600030101010101" pitchFamily="2" charset="-122"/>
              </a:rPr>
              <a:t>其余药物均暂停，不服用。</a:t>
            </a:r>
          </a:p>
        </p:txBody>
      </p:sp>
    </p:spTree>
  </p:cSld>
  <p:clrMapOvr>
    <a:masterClrMapping/>
  </p:clrMapOvr>
  <p:transition spd="slow" advTm="615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1">
            <a:extLst>
              <a:ext uri="{FF2B5EF4-FFF2-40B4-BE49-F238E27FC236}">
                <a16:creationId xmlns:a16="http://schemas.microsoft.com/office/drawing/2014/main" id="{0B81FA84-69CE-8A51-0F8B-4B993A83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20713"/>
            <a:ext cx="3429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术前指导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管路</a:t>
            </a:r>
          </a:p>
        </p:txBody>
      </p:sp>
      <p:sp>
        <p:nvSpPr>
          <p:cNvPr id="20483" name="矩形 2">
            <a:extLst>
              <a:ext uri="{FF2B5EF4-FFF2-40B4-BE49-F238E27FC236}">
                <a16:creationId xmlns:a16="http://schemas.microsoft.com/office/drawing/2014/main" id="{9A7071D5-52AB-27EA-349C-EC6196F1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84313"/>
            <a:ext cx="4392613" cy="504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手术当天（术晨或上午）</a:t>
            </a:r>
            <a:endParaRPr lang="en-US" altLang="zh-CN" sz="2800" b="1" dirty="0">
              <a:latin typeface="+mn-ea"/>
              <a:ea typeface="+mn-ea"/>
            </a:endParaRPr>
          </a:p>
          <a:p>
            <a:pPr marL="285750" indent="-285750" eaLnBrk="1" hangingPunct="1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护士会为您留置导尿管，如手术室工作人员接您去做手术时仍未留置尿管，请及时通知责任护士。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zh-CN" sz="2800" b="1" dirty="0">
                <a:latin typeface="+mn-ea"/>
                <a:ea typeface="+mn-ea"/>
              </a:rPr>
              <a:t>患者</a:t>
            </a:r>
            <a:r>
              <a:rPr lang="en-US" altLang="zh-CN" sz="2800" b="1" dirty="0">
                <a:latin typeface="+mn-ea"/>
                <a:ea typeface="+mn-ea"/>
              </a:rPr>
              <a:t>/</a:t>
            </a:r>
            <a:r>
              <a:rPr lang="zh-CN" altLang="en-US" sz="2800" b="1" dirty="0">
                <a:latin typeface="+mn-ea"/>
                <a:ea typeface="+mn-ea"/>
              </a:rPr>
              <a:t>家属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不可自行拔除尿管避免尿道损伤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285750" indent="-285750" eaLnBrk="1" hangingPunct="1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pic>
        <p:nvPicPr>
          <p:cNvPr id="40964" name="图片 2">
            <a:extLst>
              <a:ext uri="{FF2B5EF4-FFF2-40B4-BE49-F238E27FC236}">
                <a16:creationId xmlns:a16="http://schemas.microsoft.com/office/drawing/2014/main" id="{F6A1EC08-31A6-982F-5A01-103DF4CF6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628775"/>
            <a:ext cx="34559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99">
            <a:extLst>
              <a:ext uri="{FF2B5EF4-FFF2-40B4-BE49-F238E27FC236}">
                <a16:creationId xmlns:a16="http://schemas.microsoft.com/office/drawing/2014/main" id="{BC6D5433-5E79-C923-E944-D7A8771D9DF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652963"/>
            <a:ext cx="3600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204"/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Microsoft Office PowerPoint</Application>
  <PresentationFormat>全屏显示(4:3)</PresentationFormat>
  <Paragraphs>177</Paragraphs>
  <Slides>36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Calibri</vt:lpstr>
      <vt:lpstr>幼圆</vt:lpstr>
      <vt:lpstr>Georgia</vt:lpstr>
      <vt:lpstr>方正舒体</vt:lpstr>
      <vt:lpstr>微软雅黑</vt:lpstr>
      <vt:lpstr>+mn-ea</vt:lpstr>
      <vt:lpstr>隶书</vt:lpstr>
      <vt:lpstr>Wingdings</vt:lpstr>
      <vt:lpstr>华文彩云</vt:lpstr>
      <vt:lpstr>Times New Roman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Office 主题</vt:lpstr>
      <vt:lpstr>6_自定义设计方案</vt:lpstr>
      <vt:lpstr>神经外科 听神经瘤-术前/后宣教</vt:lpstr>
      <vt:lpstr>PowerPoint 演示文稿</vt:lpstr>
      <vt:lpstr>PowerPoint 演示文稿</vt:lpstr>
      <vt:lpstr>PowerPoint 演示文稿</vt:lpstr>
      <vt:lpstr>PowerPoint 演示文稿</vt:lpstr>
      <vt:lpstr>目的:暴露手术视野，        预防术后感染。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转换体位要遵循“三部曲”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术后指导—表情肌康复训练方法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办理出院手续</vt:lpstr>
      <vt:lpstr>如需复印病历</vt:lpstr>
      <vt:lpstr>出院宣教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2023-11-12T02:31:12Z</dcterms:created>
  <dcterms:modified xsi:type="dcterms:W3CDTF">2023-11-12T02:32:00Z</dcterms:modified>
</cp:coreProperties>
</file>